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7" r:id="rId2"/>
  </p:sldMasterIdLst>
  <p:notesMasterIdLst>
    <p:notesMasterId r:id="rId18"/>
  </p:notesMasterIdLst>
  <p:handoutMasterIdLst>
    <p:handoutMasterId r:id="rId19"/>
  </p:handoutMasterIdLst>
  <p:sldIdLst>
    <p:sldId id="872" r:id="rId3"/>
    <p:sldId id="873" r:id="rId4"/>
    <p:sldId id="874" r:id="rId5"/>
    <p:sldId id="876" r:id="rId6"/>
    <p:sldId id="870" r:id="rId7"/>
    <p:sldId id="764" r:id="rId8"/>
    <p:sldId id="878" r:id="rId9"/>
    <p:sldId id="861" r:id="rId10"/>
    <p:sldId id="862" r:id="rId11"/>
    <p:sldId id="855" r:id="rId12"/>
    <p:sldId id="847" r:id="rId13"/>
    <p:sldId id="850" r:id="rId14"/>
    <p:sldId id="804" r:id="rId15"/>
    <p:sldId id="854" r:id="rId16"/>
    <p:sldId id="875" r:id="rId17"/>
  </p:sldIdLst>
  <p:sldSz cx="9144000" cy="6858000" type="screen4x3"/>
  <p:notesSz cx="7010400" cy="9236075"/>
  <p:defaultTextStyle>
    <a:defPPr>
      <a:defRPr lang="en-GB"/>
    </a:defPPr>
    <a:lvl1pPr algn="ctr" rtl="0" eaLnBrk="0" fontAlgn="base" hangingPunct="0">
      <a:spcBef>
        <a:spcPct val="5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"/>
      </a:spcBef>
      <a:spcAft>
        <a:spcPct val="0"/>
      </a:spcAft>
      <a:defRPr sz="12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000066"/>
    <a:srgbClr val="952D98"/>
    <a:srgbClr val="69BE28"/>
    <a:srgbClr val="009FDA"/>
    <a:srgbClr val="C50084"/>
    <a:srgbClr val="E98300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086" autoAdjust="0"/>
  </p:normalViewPr>
  <p:slideViewPr>
    <p:cSldViewPr snapToGrid="0">
      <p:cViewPr varScale="1">
        <p:scale>
          <a:sx n="92" d="100"/>
          <a:sy n="92" d="100"/>
        </p:scale>
        <p:origin x="-1380" y="-102"/>
      </p:cViewPr>
      <p:guideLst>
        <p:guide orient="horz" pos="2112"/>
        <p:guide orient="horz" pos="958"/>
        <p:guide orient="horz" pos="3970"/>
        <p:guide orient="horz" pos="820"/>
        <p:guide orient="horz" pos="1181"/>
        <p:guide pos="2880"/>
        <p:guide pos="348"/>
        <p:guide pos="567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2562" y="-120"/>
      </p:cViewPr>
      <p:guideLst>
        <p:guide orient="horz" pos="2910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36888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85" tIns="47090" rIns="94185" bIns="47090" numCol="1" anchor="t" anchorCtr="0" compatLnSpc="1">
            <a:prstTxWarp prst="textNoShape">
              <a:avLst/>
            </a:prstTxWarp>
          </a:bodyPr>
          <a:lstStyle>
            <a:lvl1pPr algn="l" defTabSz="941388" eaLnBrk="1" hangingPunct="1">
              <a:spcBef>
                <a:spcPct val="0"/>
              </a:spcBef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Holtec - Commercial in Confidence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30" y="0"/>
            <a:ext cx="3036888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85" tIns="47090" rIns="94185" bIns="47090" numCol="1" anchor="t" anchorCtr="0" compatLnSpc="1">
            <a:prstTxWarp prst="textNoShape">
              <a:avLst/>
            </a:prstTxWarp>
          </a:bodyPr>
          <a:lstStyle>
            <a:lvl1pPr algn="r" defTabSz="941388" eaLnBrk="1" hangingPunct="1">
              <a:spcBef>
                <a:spcPct val="0"/>
              </a:spcBef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774113"/>
            <a:ext cx="3036888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85" tIns="47090" rIns="94185" bIns="47090" numCol="1" anchor="b" anchorCtr="0" compatLnSpc="1">
            <a:prstTxWarp prst="textNoShape">
              <a:avLst/>
            </a:prstTxWarp>
          </a:bodyPr>
          <a:lstStyle>
            <a:lvl1pPr algn="l" defTabSz="941388" eaLnBrk="1" hangingPunct="1">
              <a:spcBef>
                <a:spcPct val="0"/>
              </a:spcBef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30" y="8774113"/>
            <a:ext cx="3036888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85" tIns="47090" rIns="94185" bIns="47090" numCol="1" anchor="b" anchorCtr="0" compatLnSpc="1">
            <a:prstTxWarp prst="textNoShape">
              <a:avLst/>
            </a:prstTxWarp>
          </a:bodyPr>
          <a:lstStyle>
            <a:lvl1pPr algn="r" defTabSz="941388" eaLnBrk="1" hangingPunct="1">
              <a:spcBef>
                <a:spcPct val="0"/>
              </a:spcBef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8C997F-BFE6-43F7-A2FE-C0F7C438A81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32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3036888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85" tIns="47090" rIns="94185" bIns="47090" numCol="1" anchor="t" anchorCtr="0" compatLnSpc="1">
            <a:prstTxWarp prst="textNoShape">
              <a:avLst/>
            </a:prstTxWarp>
          </a:bodyPr>
          <a:lstStyle>
            <a:lvl1pPr algn="l" defTabSz="941388" eaLnBrk="1" hangingPunct="1">
              <a:spcBef>
                <a:spcPct val="0"/>
              </a:spcBef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 dirty="0"/>
              <a:t>Holtec - Commercial in Confidence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30" y="0"/>
            <a:ext cx="3036888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85" tIns="47090" rIns="94185" bIns="47090" numCol="1" anchor="t" anchorCtr="0" compatLnSpc="1">
            <a:prstTxWarp prst="textNoShape">
              <a:avLst/>
            </a:prstTxWarp>
          </a:bodyPr>
          <a:lstStyle>
            <a:lvl1pPr algn="r" defTabSz="941388" eaLnBrk="1" hangingPunct="1">
              <a:spcBef>
                <a:spcPct val="0"/>
              </a:spcBef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6263"/>
            <a:ext cx="5607050" cy="4156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85" tIns="47090" rIns="94185" bIns="47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774113"/>
            <a:ext cx="3036888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85" tIns="47090" rIns="94185" bIns="47090" numCol="1" anchor="b" anchorCtr="0" compatLnSpc="1">
            <a:prstTxWarp prst="textNoShape">
              <a:avLst/>
            </a:prstTxWarp>
          </a:bodyPr>
          <a:lstStyle>
            <a:lvl1pPr algn="l" defTabSz="941388" eaLnBrk="1" hangingPunct="1">
              <a:spcBef>
                <a:spcPct val="0"/>
              </a:spcBef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30" y="8774113"/>
            <a:ext cx="3036888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185" tIns="47090" rIns="94185" bIns="47090" numCol="1" anchor="b" anchorCtr="0" compatLnSpc="1">
            <a:prstTxWarp prst="textNoShape">
              <a:avLst/>
            </a:prstTxWarp>
          </a:bodyPr>
          <a:lstStyle>
            <a:lvl1pPr algn="r" defTabSz="941388" eaLnBrk="1" hangingPunct="1">
              <a:spcBef>
                <a:spcPct val="0"/>
              </a:spcBef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14E96F9-4C9E-414C-9417-D5A784298C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930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0563"/>
            <a:ext cx="4619625" cy="3465512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377" y="4387447"/>
            <a:ext cx="5130006" cy="415837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99" tIns="45849" rIns="91699" bIns="45849"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31047-3742-4BC4-A12B-14B43058F03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92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31047-3742-4BC4-A12B-14B43058F03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9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31047-3742-4BC4-A12B-14B43058F032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92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31047-3742-4BC4-A12B-14B43058F03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9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31047-3742-4BC4-A12B-14B43058F032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92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31047-3742-4BC4-A12B-14B43058F032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92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4E96F9-4C9E-414C-9417-D5A784298CD1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14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31047-3742-4BC4-A12B-14B43058F032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49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0" y="3644900"/>
            <a:ext cx="2686050" cy="19050"/>
          </a:xfrm>
          <a:prstGeom prst="line">
            <a:avLst/>
          </a:prstGeom>
          <a:noFill/>
          <a:ln w="152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3495675"/>
            <a:ext cx="2247900" cy="85725"/>
          </a:xfrm>
          <a:prstGeom prst="line">
            <a:avLst/>
          </a:prstGeom>
          <a:noFill/>
          <a:ln w="203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6" name="Picture 10" descr="HOLTEC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15875"/>
            <a:ext cx="16383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11"/>
          <p:cNvSpPr>
            <a:spLocks/>
          </p:cNvSpPr>
          <p:nvPr userDrawn="1"/>
        </p:nvSpPr>
        <p:spPr bwMode="auto">
          <a:xfrm>
            <a:off x="0" y="3400425"/>
            <a:ext cx="9182100" cy="228600"/>
          </a:xfrm>
          <a:custGeom>
            <a:avLst/>
            <a:gdLst>
              <a:gd name="T0" fmla="*/ 0 w 5784"/>
              <a:gd name="T1" fmla="*/ 0 h 144"/>
              <a:gd name="T2" fmla="*/ 2147483647 w 5784"/>
              <a:gd name="T3" fmla="*/ 2147483647 h 144"/>
              <a:gd name="T4" fmla="*/ 2147483647 w 5784"/>
              <a:gd name="T5" fmla="*/ 2147483647 h 144"/>
              <a:gd name="T6" fmla="*/ 2147483647 w 5784"/>
              <a:gd name="T7" fmla="*/ 2147483647 h 14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84" h="144">
                <a:moveTo>
                  <a:pt x="0" y="0"/>
                </a:moveTo>
                <a:lnTo>
                  <a:pt x="1806" y="126"/>
                </a:lnTo>
                <a:cubicBezTo>
                  <a:pt x="2525" y="129"/>
                  <a:pt x="3651" y="15"/>
                  <a:pt x="4314" y="18"/>
                </a:cubicBezTo>
                <a:cubicBezTo>
                  <a:pt x="4977" y="21"/>
                  <a:pt x="5478" y="118"/>
                  <a:pt x="5784" y="144"/>
                </a:cubicBezTo>
              </a:path>
            </a:pathLst>
          </a:custGeom>
          <a:noFill/>
          <a:ln w="254000" cap="flat" cmpd="sng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3781425"/>
            <a:ext cx="914400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5876925" y="3524250"/>
            <a:ext cx="20288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000066"/>
                </a:solidFill>
              </a:rPr>
              <a:t>a generation ahead by design</a:t>
            </a:r>
          </a:p>
        </p:txBody>
      </p:sp>
      <p:sp>
        <p:nvSpPr>
          <p:cNvPr id="10" name="Line 14"/>
          <p:cNvSpPr>
            <a:spLocks noChangeShapeType="1"/>
          </p:cNvSpPr>
          <p:nvPr userDrawn="1"/>
        </p:nvSpPr>
        <p:spPr bwMode="auto">
          <a:xfrm>
            <a:off x="0" y="3902075"/>
            <a:ext cx="9144000" cy="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Rectangle 16"/>
          <p:cNvSpPr>
            <a:spLocks noChangeArrowheads="1"/>
          </p:cNvSpPr>
          <p:nvPr userDrawn="1"/>
        </p:nvSpPr>
        <p:spPr bwMode="auto">
          <a:xfrm>
            <a:off x="885825" y="62992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>
              <a:spcBef>
                <a:spcPct val="0"/>
              </a:spcBef>
            </a:pP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2" name="Picture 2" descr="G:\Generic\Marketing\LOGOS\SMR Logos\SMR 1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4097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1301750"/>
            <a:ext cx="8312150" cy="574675"/>
          </a:xfrm>
          <a:extLst/>
        </p:spPr>
        <p:txBody>
          <a:bodyPr anchor="b"/>
          <a:lstStyle>
            <a:lvl1pPr>
              <a:lnSpc>
                <a:spcPct val="85000"/>
              </a:lnSpc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6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2438" y="1836738"/>
            <a:ext cx="5638800" cy="946150"/>
          </a:xfrm>
          <a:extLst/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8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70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0D28A-5F9E-46DD-BCD8-D9FA4606F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0550" y="6562725"/>
            <a:ext cx="7642225" cy="301625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</p:spTree>
    <p:extLst>
      <p:ext uri="{BB962C8B-B14F-4D97-AF65-F5344CB8AC3E}">
        <p14:creationId xmlns:p14="http://schemas.microsoft.com/office/powerpoint/2010/main" val="404830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3" y="47625"/>
            <a:ext cx="2168525" cy="630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2725" y="47625"/>
            <a:ext cx="6357938" cy="630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04E88-6FFD-4C38-9BAF-4E32B3EA1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0550" y="6562725"/>
            <a:ext cx="7642225" cy="301625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</p:spTree>
    <p:extLst>
      <p:ext uri="{BB962C8B-B14F-4D97-AF65-F5344CB8AC3E}">
        <p14:creationId xmlns:p14="http://schemas.microsoft.com/office/powerpoint/2010/main" val="738203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069E0-63D9-4EB6-B01E-9911F5354B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0D4FD-64C3-4DA2-AA94-2F5B4344B1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569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38571-21B4-4BF3-B6AF-86CC444B6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45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1B72-4FF7-40D5-953E-6995A3484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7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A7F1D-060B-4778-BC6D-3B899D3377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0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B58FE-459A-4C2D-80A6-545FFE7604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38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F2874-1D3B-4187-84A4-22CE17C48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31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2FFAB-F068-4BE8-B7FA-D1B789D34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8833E3A1-9CF0-43B5-B49F-6B31D38AF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</p:spTree>
    <p:extLst>
      <p:ext uri="{BB962C8B-B14F-4D97-AF65-F5344CB8AC3E}">
        <p14:creationId xmlns:p14="http://schemas.microsoft.com/office/powerpoint/2010/main" val="180775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89D01-E099-49C7-B634-17EDBFC6E2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41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3125-849F-4795-8CB1-BFA3D31EA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6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7C162-E565-42EE-96EE-8E4808A45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59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637A-712C-4909-BC15-B5C209F1E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0550" y="6707187"/>
            <a:ext cx="7642225" cy="301625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</p:spTree>
    <p:extLst>
      <p:ext uri="{BB962C8B-B14F-4D97-AF65-F5344CB8AC3E}">
        <p14:creationId xmlns:p14="http://schemas.microsoft.com/office/powerpoint/2010/main" val="405120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2725" y="1519238"/>
            <a:ext cx="4262438" cy="483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563" y="1519238"/>
            <a:ext cx="4264025" cy="483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531A-EDA6-4DA7-93ED-5A31A74A3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0550" y="6562725"/>
            <a:ext cx="7642225" cy="301625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</p:spTree>
    <p:extLst>
      <p:ext uri="{BB962C8B-B14F-4D97-AF65-F5344CB8AC3E}">
        <p14:creationId xmlns:p14="http://schemas.microsoft.com/office/powerpoint/2010/main" val="93895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53FF3-6DE5-43B0-9811-A149B4DE53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0550" y="6562725"/>
            <a:ext cx="7642225" cy="301625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</p:spTree>
    <p:extLst>
      <p:ext uri="{BB962C8B-B14F-4D97-AF65-F5344CB8AC3E}">
        <p14:creationId xmlns:p14="http://schemas.microsoft.com/office/powerpoint/2010/main" val="277574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C70C7-FC0D-43B7-9B11-541E84AD2F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0550" y="6562725"/>
            <a:ext cx="7642225" cy="301625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</p:spTree>
    <p:extLst>
      <p:ext uri="{BB962C8B-B14F-4D97-AF65-F5344CB8AC3E}">
        <p14:creationId xmlns:p14="http://schemas.microsoft.com/office/powerpoint/2010/main" val="266781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1BEF-D9EF-4286-9A5A-D2C226990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0550" y="6562725"/>
            <a:ext cx="7642225" cy="301625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</p:spTree>
    <p:extLst>
      <p:ext uri="{BB962C8B-B14F-4D97-AF65-F5344CB8AC3E}">
        <p14:creationId xmlns:p14="http://schemas.microsoft.com/office/powerpoint/2010/main" val="375938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3678-D036-4DCD-B1AF-A3F67B706C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0550" y="6562725"/>
            <a:ext cx="7642225" cy="301625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</p:spTree>
    <p:extLst>
      <p:ext uri="{BB962C8B-B14F-4D97-AF65-F5344CB8AC3E}">
        <p14:creationId xmlns:p14="http://schemas.microsoft.com/office/powerpoint/2010/main" val="155899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9BE3-4885-4403-8839-C5DD2A300C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0550" y="6562725"/>
            <a:ext cx="7642225" cy="301625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</p:spTree>
    <p:extLst>
      <p:ext uri="{BB962C8B-B14F-4D97-AF65-F5344CB8AC3E}">
        <p14:creationId xmlns:p14="http://schemas.microsoft.com/office/powerpoint/2010/main" val="235563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Generic\Marketing\LOGOS\SMR Logos\SMR 1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-4763"/>
            <a:ext cx="14097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Line 18"/>
          <p:cNvSpPr>
            <a:spLocks noChangeShapeType="1"/>
          </p:cNvSpPr>
          <p:nvPr userDrawn="1"/>
        </p:nvSpPr>
        <p:spPr bwMode="auto">
          <a:xfrm>
            <a:off x="0" y="1320800"/>
            <a:ext cx="2686050" cy="19050"/>
          </a:xfrm>
          <a:prstGeom prst="line">
            <a:avLst/>
          </a:prstGeom>
          <a:noFill/>
          <a:ln w="152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8" name="Line 17"/>
          <p:cNvSpPr>
            <a:spLocks noChangeShapeType="1"/>
          </p:cNvSpPr>
          <p:nvPr userDrawn="1"/>
        </p:nvSpPr>
        <p:spPr bwMode="auto">
          <a:xfrm>
            <a:off x="0" y="1228725"/>
            <a:ext cx="2247900" cy="85725"/>
          </a:xfrm>
          <a:prstGeom prst="line">
            <a:avLst/>
          </a:prstGeom>
          <a:noFill/>
          <a:ln w="203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47625"/>
            <a:ext cx="67040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725" y="1519238"/>
            <a:ext cx="8678863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Freeform 9"/>
          <p:cNvSpPr>
            <a:spLocks/>
          </p:cNvSpPr>
          <p:nvPr userDrawn="1"/>
        </p:nvSpPr>
        <p:spPr bwMode="auto">
          <a:xfrm>
            <a:off x="0" y="1133475"/>
            <a:ext cx="9144000" cy="204788"/>
          </a:xfrm>
          <a:custGeom>
            <a:avLst/>
            <a:gdLst>
              <a:gd name="T0" fmla="*/ 0 w 5760"/>
              <a:gd name="T1" fmla="*/ 0 h 129"/>
              <a:gd name="T2" fmla="*/ 2147483647 w 5760"/>
              <a:gd name="T3" fmla="*/ 2147483647 h 129"/>
              <a:gd name="T4" fmla="*/ 2147483647 w 5760"/>
              <a:gd name="T5" fmla="*/ 2147483647 h 129"/>
              <a:gd name="T6" fmla="*/ 2147483647 w 5760"/>
              <a:gd name="T7" fmla="*/ 2147483647 h 12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760" h="129">
                <a:moveTo>
                  <a:pt x="0" y="0"/>
                </a:moveTo>
                <a:lnTo>
                  <a:pt x="1806" y="126"/>
                </a:lnTo>
                <a:cubicBezTo>
                  <a:pt x="2525" y="129"/>
                  <a:pt x="3655" y="21"/>
                  <a:pt x="4314" y="18"/>
                </a:cubicBezTo>
                <a:cubicBezTo>
                  <a:pt x="4973" y="15"/>
                  <a:pt x="5459" y="89"/>
                  <a:pt x="5760" y="108"/>
                </a:cubicBezTo>
              </a:path>
            </a:pathLst>
          </a:custGeom>
          <a:noFill/>
          <a:ln w="152400" cap="flat" cmpd="sng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3" name="Line 15"/>
          <p:cNvSpPr>
            <a:spLocks noChangeShapeType="1"/>
          </p:cNvSpPr>
          <p:nvPr userDrawn="1"/>
        </p:nvSpPr>
        <p:spPr bwMode="auto">
          <a:xfrm>
            <a:off x="0" y="1409700"/>
            <a:ext cx="91440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4" name="Text Box 16"/>
          <p:cNvSpPr txBox="1">
            <a:spLocks noChangeArrowheads="1"/>
          </p:cNvSpPr>
          <p:nvPr userDrawn="1"/>
        </p:nvSpPr>
        <p:spPr bwMode="auto">
          <a:xfrm>
            <a:off x="6057900" y="1190625"/>
            <a:ext cx="2028825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1000" dirty="0" smtClean="0">
                <a:solidFill>
                  <a:srgbClr val="000066"/>
                </a:solidFill>
              </a:rPr>
              <a:t>a generation ahead by design</a:t>
            </a:r>
          </a:p>
        </p:txBody>
      </p:sp>
      <p:sp>
        <p:nvSpPr>
          <p:cNvPr id="662552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9313" y="6562725"/>
            <a:ext cx="479425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D79E6A-03CD-48DB-96A7-5B48C5873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6" name="Picture 8" descr="HOLTEC 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09" y="130968"/>
            <a:ext cx="1283898" cy="76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2625" y="6562725"/>
            <a:ext cx="76422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Arial" charset="0"/>
        </a:defRPr>
      </a:lvl9pPr>
    </p:titleStyle>
    <p:bodyStyle>
      <a:lvl1pPr marL="271463" indent="-271463" algn="l" rtl="0" eaLnBrk="0" fontAlgn="base" hangingPunct="0">
        <a:spcBef>
          <a:spcPct val="60000"/>
        </a:spcBef>
        <a:spcAft>
          <a:spcPct val="0"/>
        </a:spcAft>
        <a:buClr>
          <a:srgbClr val="A50021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15963" indent="-265113" algn="l" rtl="0" eaLnBrk="0" fontAlgn="base" hangingPunct="0">
        <a:spcBef>
          <a:spcPct val="30000"/>
        </a:spcBef>
        <a:spcAft>
          <a:spcPct val="0"/>
        </a:spcAft>
        <a:buClr>
          <a:srgbClr val="A50021"/>
        </a:buClr>
        <a:buFont typeface="Arial" charset="0"/>
        <a:buChar char="–"/>
        <a:defRPr sz="1600">
          <a:solidFill>
            <a:srgbClr val="000000"/>
          </a:solidFill>
          <a:latin typeface="+mn-lt"/>
        </a:defRPr>
      </a:lvl2pPr>
      <a:lvl3pPr marL="1162050" indent="-266700" algn="l" rtl="0" eaLnBrk="0" fontAlgn="base" hangingPunct="0">
        <a:spcBef>
          <a:spcPct val="30000"/>
        </a:spcBef>
        <a:spcAft>
          <a:spcPct val="0"/>
        </a:spcAft>
        <a:buClr>
          <a:srgbClr val="A50021"/>
        </a:buClr>
        <a:buFont typeface="Arial" charset="0"/>
        <a:buChar char="&gt;"/>
        <a:defRPr sz="1400">
          <a:solidFill>
            <a:srgbClr val="000000"/>
          </a:solidFill>
          <a:latin typeface="+mn-lt"/>
        </a:defRPr>
      </a:lvl3pPr>
      <a:lvl4pPr marL="1614488" indent="-273050" algn="l" rtl="0" eaLnBrk="0" fontAlgn="base" hangingPunct="0">
        <a:spcBef>
          <a:spcPct val="30000"/>
        </a:spcBef>
        <a:spcAft>
          <a:spcPct val="0"/>
        </a:spcAft>
        <a:buClr>
          <a:srgbClr val="A50021"/>
        </a:buClr>
        <a:buFont typeface="Arial" charset="0"/>
        <a:buChar char="&gt;"/>
        <a:defRPr sz="1200">
          <a:solidFill>
            <a:srgbClr val="000000"/>
          </a:solidFill>
          <a:latin typeface="+mn-lt"/>
        </a:defRPr>
      </a:lvl4pPr>
      <a:lvl5pPr marL="2068513" indent="-228600" algn="l" rtl="0" eaLnBrk="0" fontAlgn="base" hangingPunct="0">
        <a:spcBef>
          <a:spcPct val="30000"/>
        </a:spcBef>
        <a:spcAft>
          <a:spcPct val="0"/>
        </a:spcAft>
        <a:buClr>
          <a:srgbClr val="A50021"/>
        </a:buClr>
        <a:buFont typeface="Arial" charset="0"/>
        <a:buChar char="&gt;"/>
        <a:defRPr sz="1200">
          <a:solidFill>
            <a:srgbClr val="000000"/>
          </a:solidFill>
          <a:latin typeface="+mn-lt"/>
        </a:defRPr>
      </a:lvl5pPr>
      <a:lvl6pPr marL="2525713" indent="-228600" algn="l" rtl="0" fontAlgn="base">
        <a:spcBef>
          <a:spcPct val="30000"/>
        </a:spcBef>
        <a:spcAft>
          <a:spcPct val="0"/>
        </a:spcAft>
        <a:buClr>
          <a:srgbClr val="A50021"/>
        </a:buClr>
        <a:buFont typeface="Arial" charset="0"/>
        <a:buChar char="&gt;"/>
        <a:defRPr sz="1200">
          <a:solidFill>
            <a:srgbClr val="000000"/>
          </a:solidFill>
          <a:latin typeface="+mn-lt"/>
        </a:defRPr>
      </a:lvl6pPr>
      <a:lvl7pPr marL="2982913" indent="-228600" algn="l" rtl="0" fontAlgn="base">
        <a:spcBef>
          <a:spcPct val="30000"/>
        </a:spcBef>
        <a:spcAft>
          <a:spcPct val="0"/>
        </a:spcAft>
        <a:buClr>
          <a:srgbClr val="A50021"/>
        </a:buClr>
        <a:buFont typeface="Arial" charset="0"/>
        <a:buChar char="&gt;"/>
        <a:defRPr sz="1200">
          <a:solidFill>
            <a:srgbClr val="000000"/>
          </a:solidFill>
          <a:latin typeface="+mn-lt"/>
        </a:defRPr>
      </a:lvl7pPr>
      <a:lvl8pPr marL="3440113" indent="-228600" algn="l" rtl="0" fontAlgn="base">
        <a:spcBef>
          <a:spcPct val="30000"/>
        </a:spcBef>
        <a:spcAft>
          <a:spcPct val="0"/>
        </a:spcAft>
        <a:buClr>
          <a:srgbClr val="A50021"/>
        </a:buClr>
        <a:buFont typeface="Arial" charset="0"/>
        <a:buChar char="&gt;"/>
        <a:defRPr sz="1200">
          <a:solidFill>
            <a:srgbClr val="000000"/>
          </a:solidFill>
          <a:latin typeface="+mn-lt"/>
        </a:defRPr>
      </a:lvl8pPr>
      <a:lvl9pPr marL="3897313" indent="-228600" algn="l" rtl="0" fontAlgn="base">
        <a:spcBef>
          <a:spcPct val="30000"/>
        </a:spcBef>
        <a:spcAft>
          <a:spcPct val="0"/>
        </a:spcAft>
        <a:buClr>
          <a:srgbClr val="A50021"/>
        </a:buClr>
        <a:buFont typeface="Arial" charset="0"/>
        <a:buChar char="&gt;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8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8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1178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691830-1238-4DBE-8506-4E846D2922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  <p:sldLayoutId id="2147484407" r:id="rId8"/>
    <p:sldLayoutId id="2147484408" r:id="rId9"/>
    <p:sldLayoutId id="2147484409" r:id="rId10"/>
    <p:sldLayoutId id="214748441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752600" y="4419600"/>
            <a:ext cx="7391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Clr>
                <a:srgbClr val="0000CC"/>
              </a:buClr>
              <a:buFont typeface="Wingdings" pitchFamily="2" charset="2"/>
              <a:buNone/>
            </a:pPr>
            <a:endParaRPr kumimoji="1" lang="en-US" sz="2000" b="1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Clr>
                <a:srgbClr val="0000CC"/>
              </a:buClr>
              <a:buFont typeface="Wingdings" pitchFamily="2" charset="2"/>
              <a:buNone/>
            </a:pPr>
            <a:endParaRPr kumimoji="1" lang="en-US" sz="2400" b="1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Clr>
                <a:srgbClr val="0000CC"/>
              </a:buClr>
              <a:buFont typeface="Wingdings" pitchFamily="2" charset="2"/>
              <a:buNone/>
            </a:pPr>
            <a:endParaRPr kumimoji="1" lang="en-US" sz="2400" b="1" dirty="0">
              <a:latin typeface="Times New Roman" pitchFamily="18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4588" y="4257998"/>
            <a:ext cx="6259512" cy="2493926"/>
          </a:xfrm>
          <a:noFill/>
        </p:spPr>
        <p:txBody>
          <a:bodyPr/>
          <a:lstStyle/>
          <a:p>
            <a:pPr eaLnBrk="1" hangingPunct="1"/>
            <a:r>
              <a:rPr lang="en-US" sz="2000" b="1" dirty="0" smtClean="0"/>
              <a:t>By</a:t>
            </a:r>
          </a:p>
          <a:p>
            <a:pPr eaLnBrk="1" hangingPunct="1"/>
            <a:r>
              <a:rPr lang="en-US" sz="2000" b="1" dirty="0" smtClean="0"/>
              <a:t>Dr. Kris Singh</a:t>
            </a:r>
          </a:p>
          <a:p>
            <a:pPr eaLnBrk="1" hangingPunct="1"/>
            <a:r>
              <a:rPr lang="en-US" sz="2000" b="1" dirty="0" smtClean="0"/>
              <a:t>President &amp; CEO</a:t>
            </a:r>
          </a:p>
          <a:p>
            <a:pPr eaLnBrk="1" hangingPunct="1"/>
            <a:r>
              <a:rPr lang="en-US" sz="2000" b="1" dirty="0" smtClean="0"/>
              <a:t>Holtec International</a:t>
            </a:r>
          </a:p>
          <a:p>
            <a:pPr eaLnBrk="1" hangingPunct="1"/>
            <a:endParaRPr lang="en-US" sz="2000" b="1" dirty="0"/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sz="1600" b="1" dirty="0" smtClean="0"/>
              <a:t>May 29, 2013 </a:t>
            </a:r>
          </a:p>
          <a:p>
            <a:pPr eaLnBrk="1" hangingPunct="1"/>
            <a:r>
              <a:rPr lang="en-US" sz="1600" b="1" dirty="0" smtClean="0"/>
              <a:t>Washington</a:t>
            </a:r>
            <a:r>
              <a:rPr lang="en-US" sz="1600" b="1" smtClean="0"/>
              <a:t>, D.C.</a:t>
            </a:r>
            <a:endParaRPr lang="en-US" sz="1600" b="1" dirty="0" smtClean="0"/>
          </a:p>
          <a:p>
            <a:pPr eaLnBrk="1" hangingPunct="1"/>
            <a:endParaRPr lang="en-US" sz="1800" b="1" dirty="0" smtClean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18" y="3980873"/>
            <a:ext cx="4054763" cy="27710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3" y="1568450"/>
            <a:ext cx="8312150" cy="1031875"/>
          </a:xfrm>
        </p:spPr>
        <p:txBody>
          <a:bodyPr/>
          <a:lstStyle/>
          <a:p>
            <a:pPr algn="ctr"/>
            <a:r>
              <a:rPr lang="en-US" dirty="0" smtClean="0"/>
              <a:t>SMR-160: A Walk-away Safe Small Modular Nuclear Reactor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59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8" r="17938"/>
          <a:stretch/>
        </p:blipFill>
        <p:spPr bwMode="auto">
          <a:xfrm>
            <a:off x="5106073" y="1929354"/>
            <a:ext cx="3803257" cy="38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182250" y="1547417"/>
            <a:ext cx="4923824" cy="4942284"/>
          </a:xfrm>
        </p:spPr>
        <p:txBody>
          <a:bodyPr/>
          <a:lstStyle/>
          <a:p>
            <a:r>
              <a:rPr lang="en-US" dirty="0" smtClean="0"/>
              <a:t>Fuel </a:t>
            </a:r>
            <a:r>
              <a:rPr lang="en-US" dirty="0"/>
              <a:t>packaged in a </a:t>
            </a:r>
            <a:r>
              <a:rPr lang="en-US" dirty="0" smtClean="0"/>
              <a:t>Unitary Cartridge  (Holtec Patent)</a:t>
            </a:r>
          </a:p>
          <a:p>
            <a:pPr lvl="1"/>
            <a:r>
              <a:rPr lang="en-US" sz="1800" dirty="0" smtClean="0"/>
              <a:t>Refueling </a:t>
            </a:r>
            <a:r>
              <a:rPr lang="en-US" sz="1800" dirty="0"/>
              <a:t>occurs by changing </a:t>
            </a:r>
            <a:r>
              <a:rPr lang="en-US" sz="1800" dirty="0" smtClean="0"/>
              <a:t>out a single cartridge that facilitates rapid refueling.</a:t>
            </a:r>
          </a:p>
          <a:p>
            <a:pPr marL="901700" lvl="1" indent="-457200"/>
            <a:r>
              <a:rPr lang="en-US" sz="1800" dirty="0" smtClean="0"/>
              <a:t>Specialized tooling required to remove fuel </a:t>
            </a:r>
          </a:p>
          <a:p>
            <a:pPr marL="901700" lvl="1" indent="-457200"/>
            <a:r>
              <a:rPr lang="en-US" sz="1800" dirty="0" smtClean="0"/>
              <a:t>Design hardened against security threats</a:t>
            </a:r>
          </a:p>
          <a:p>
            <a:pPr marL="457200" indent="-457200"/>
            <a:r>
              <a:rPr lang="en-US" dirty="0" smtClean="0"/>
              <a:t>Fuel </a:t>
            </a:r>
            <a:r>
              <a:rPr lang="en-US" dirty="0"/>
              <a:t>Cartridge is a multi-function </a:t>
            </a:r>
            <a:r>
              <a:rPr lang="en-US" dirty="0" smtClean="0"/>
              <a:t>device; it  </a:t>
            </a:r>
            <a:r>
              <a:rPr lang="en-US" dirty="0"/>
              <a:t>serves </a:t>
            </a:r>
            <a:r>
              <a:rPr lang="en-US" dirty="0" smtClean="0"/>
              <a:t>as:</a:t>
            </a:r>
          </a:p>
          <a:p>
            <a:pPr marL="901700" lvl="1" indent="-457200"/>
            <a:r>
              <a:rPr lang="en-US" sz="1800" dirty="0" smtClean="0"/>
              <a:t>a </a:t>
            </a:r>
            <a:r>
              <a:rPr lang="en-US" sz="1800" dirty="0"/>
              <a:t>fuel rack in the </a:t>
            </a:r>
            <a:r>
              <a:rPr lang="en-US" sz="1800" dirty="0" smtClean="0"/>
              <a:t>pool</a:t>
            </a:r>
          </a:p>
          <a:p>
            <a:pPr marL="901700" lvl="1" indent="-457200"/>
            <a:r>
              <a:rPr lang="en-US" sz="1800" dirty="0" smtClean="0"/>
              <a:t>a </a:t>
            </a:r>
            <a:r>
              <a:rPr lang="en-US" sz="1800" dirty="0"/>
              <a:t>“fuel basket” for dry </a:t>
            </a:r>
            <a:r>
              <a:rPr lang="en-US" sz="1800" dirty="0" smtClean="0"/>
              <a:t>storage</a:t>
            </a:r>
            <a:endParaRPr lang="en-US" sz="1800" dirty="0"/>
          </a:p>
          <a:p>
            <a:r>
              <a:rPr lang="en-US" dirty="0" smtClean="0"/>
              <a:t>Low turbulence in the Core protects fuel from fretting damage.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498600" y="213435"/>
            <a:ext cx="6164061" cy="677833"/>
          </a:xfrm>
        </p:spPr>
        <p:txBody>
          <a:bodyPr/>
          <a:lstStyle/>
          <a:p>
            <a:pPr algn="ctr"/>
            <a:r>
              <a:rPr lang="en-US" sz="2800" b="0" kern="1200" dirty="0" smtClean="0">
                <a:latin typeface="Arial" charset="0"/>
              </a:rPr>
              <a:t/>
            </a:r>
            <a:br>
              <a:rPr lang="en-US" sz="2800" b="0" kern="1200" dirty="0" smtClean="0">
                <a:latin typeface="Arial" charset="0"/>
              </a:rPr>
            </a:br>
            <a:r>
              <a:rPr lang="en-US" sz="2800" b="0" kern="1200" dirty="0" smtClean="0">
                <a:latin typeface="Arial" charset="0"/>
              </a:rPr>
              <a:t>Design </a:t>
            </a:r>
            <a:r>
              <a:rPr lang="en-US" sz="2800" b="0" kern="1200" dirty="0">
                <a:latin typeface="Arial" charset="0"/>
              </a:rPr>
              <a:t>Features Configured for Utmost Safety &amp; Security</a:t>
            </a:r>
            <a:r>
              <a:rPr lang="en-US" sz="1800" b="0" kern="12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b="0" kern="1200" dirty="0">
                <a:solidFill>
                  <a:srgbClr val="000000"/>
                </a:solidFill>
                <a:latin typeface="Arial" charset="0"/>
              </a:rPr>
            </a:br>
            <a:endParaRPr lang="en-US" sz="28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fld id="{EC50FA48-6C53-4057-8115-CA8183146789}" type="slidenum">
              <a:rPr lang="en-US" sz="1000" smtClean="0">
                <a:solidFill>
                  <a:schemeClr val="tx1"/>
                </a:solidFill>
              </a:rPr>
              <a:pPr/>
              <a:t>10</a:t>
            </a:fld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This presentation material’s ownership by Holtec International is protected by international laws on intellectual properties.</a:t>
            </a:r>
          </a:p>
        </p:txBody>
      </p:sp>
    </p:spTree>
    <p:extLst>
      <p:ext uri="{BB962C8B-B14F-4D97-AF65-F5344CB8AC3E}">
        <p14:creationId xmlns:p14="http://schemas.microsoft.com/office/powerpoint/2010/main" val="422365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187325" y="1724962"/>
            <a:ext cx="8678863" cy="4904438"/>
          </a:xfrm>
        </p:spPr>
        <p:txBody>
          <a:bodyPr/>
          <a:lstStyle/>
          <a:p>
            <a:r>
              <a:rPr lang="en-US" dirty="0" smtClean="0"/>
              <a:t>Underground </a:t>
            </a:r>
            <a:r>
              <a:rPr lang="en-US" dirty="0"/>
              <a:t>location of safety systems to provide:</a:t>
            </a:r>
          </a:p>
          <a:p>
            <a:pPr lvl="1"/>
            <a:r>
              <a:rPr lang="en-US" sz="1800" dirty="0" smtClean="0"/>
              <a:t>Immunity from </a:t>
            </a:r>
            <a:r>
              <a:rPr lang="en-US" sz="1800" dirty="0"/>
              <a:t>external natural events.</a:t>
            </a:r>
          </a:p>
          <a:p>
            <a:pPr lvl="1"/>
            <a:r>
              <a:rPr lang="en-US" sz="1800" dirty="0"/>
              <a:t>Maximum protection from malevolent human intervention.</a:t>
            </a:r>
          </a:p>
          <a:p>
            <a:pPr lvl="1"/>
            <a:r>
              <a:rPr lang="en-US" sz="1800" dirty="0"/>
              <a:t>Minimum occupational and off-site dose</a:t>
            </a:r>
            <a:r>
              <a:rPr lang="en-US" sz="1800" dirty="0" smtClean="0"/>
              <a:t>.</a:t>
            </a:r>
          </a:p>
          <a:p>
            <a:r>
              <a:rPr lang="en-US" dirty="0" smtClean="0"/>
              <a:t>In the event of a station black-out (Fukushima accident), the reactor’s post-scram heat is rejected to the atmosphere by purely passive means (Holtec patent):The Containment is “Fukushima-proof”.</a:t>
            </a:r>
          </a:p>
          <a:p>
            <a:r>
              <a:rPr lang="en-US" dirty="0" smtClean="0"/>
              <a:t>Even a postulated massive cracking of the fuel pool structure (such as Fukushima after the earthquake) will not expose fuel to a dry condition (a Holtec Patent). The Fuel Pool Containment Structure is made of steel which precludes the risk of cracking and loss of water after a cataclysmic event such as an earthquake).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536700" y="258792"/>
            <a:ext cx="6151361" cy="677833"/>
          </a:xfrm>
        </p:spPr>
        <p:txBody>
          <a:bodyPr/>
          <a:lstStyle/>
          <a:p>
            <a:pPr algn="ctr"/>
            <a:r>
              <a:rPr lang="en-US" sz="2800" b="0" kern="1200" dirty="0" smtClean="0">
                <a:latin typeface="Arial" charset="0"/>
              </a:rPr>
              <a:t/>
            </a:r>
            <a:br>
              <a:rPr lang="en-US" sz="2800" b="0" kern="1200" dirty="0" smtClean="0">
                <a:latin typeface="Arial" charset="0"/>
              </a:rPr>
            </a:br>
            <a:r>
              <a:rPr lang="en-US" sz="2800" b="0" kern="1200" dirty="0" smtClean="0">
                <a:latin typeface="Arial" charset="0"/>
              </a:rPr>
              <a:t>Design </a:t>
            </a:r>
            <a:r>
              <a:rPr lang="en-US" sz="2800" b="0" kern="1200" dirty="0">
                <a:latin typeface="Arial" charset="0"/>
              </a:rPr>
              <a:t>Features Configured for Utmost Safety &amp; Security</a:t>
            </a:r>
            <a:r>
              <a:rPr lang="en-US" sz="1800" b="0" kern="12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b="0" kern="1200" dirty="0">
                <a:solidFill>
                  <a:srgbClr val="000000"/>
                </a:solidFill>
                <a:latin typeface="Arial" charset="0"/>
              </a:rPr>
            </a:br>
            <a:endParaRPr lang="en-US" sz="28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fld id="{EC50FA48-6C53-4057-8115-CA8183146789}" type="slidenum">
              <a:rPr lang="en-US" sz="1000" smtClean="0"/>
              <a:pPr/>
              <a:t>11</a:t>
            </a:fld>
            <a:endParaRPr lang="en-US" sz="1000" dirty="0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000" dirty="0" smtClean="0"/>
              <a:t>This presentation material’s ownership by Holtec International is protected by international laws on intellectual properties.</a:t>
            </a:r>
          </a:p>
        </p:txBody>
      </p:sp>
    </p:spTree>
    <p:extLst>
      <p:ext uri="{BB962C8B-B14F-4D97-AF65-F5344CB8AC3E}">
        <p14:creationId xmlns:p14="http://schemas.microsoft.com/office/powerpoint/2010/main" val="39036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48" y="3450279"/>
            <a:ext cx="3725863" cy="290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264680" y="1535113"/>
            <a:ext cx="8678863" cy="4505727"/>
          </a:xfrm>
        </p:spPr>
        <p:txBody>
          <a:bodyPr/>
          <a:lstStyle/>
          <a:p>
            <a:r>
              <a:rPr lang="en-US" dirty="0" smtClean="0"/>
              <a:t>SMR-160’s non-safety waste heat rejection can be directly to air (reliance on a natural water source for cooling virtually eliminated, if desired).</a:t>
            </a:r>
          </a:p>
          <a:p>
            <a:r>
              <a:rPr lang="en-US" dirty="0" smtClean="0"/>
              <a:t>Holtec provides innovative air cooled condensers in two configurations:</a:t>
            </a:r>
          </a:p>
          <a:p>
            <a:pPr lvl="1"/>
            <a:r>
              <a:rPr lang="en-US" dirty="0" smtClean="0"/>
              <a:t>HI-MAX which is a horizontal A-frame design (presently commercially sold by the Company).</a:t>
            </a:r>
            <a:endParaRPr lang="en-US" dirty="0"/>
          </a:p>
          <a:p>
            <a:pPr lvl="1"/>
            <a:r>
              <a:rPr lang="en-US" dirty="0" smtClean="0"/>
              <a:t>HI-VACC which stands for Holtec International Vertical Air Cooled Condenser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511300" y="258792"/>
            <a:ext cx="6176761" cy="677833"/>
          </a:xfrm>
        </p:spPr>
        <p:txBody>
          <a:bodyPr/>
          <a:lstStyle/>
          <a:p>
            <a:pPr algn="ctr"/>
            <a:r>
              <a:rPr lang="en-US" sz="2800" dirty="0"/>
              <a:t>An Overview of SMR-160 Key</a:t>
            </a:r>
            <a:br>
              <a:rPr lang="en-US" sz="2800" dirty="0"/>
            </a:br>
            <a:r>
              <a:rPr lang="en-US" sz="2800" dirty="0"/>
              <a:t>Technology Differentiators (cont’d)</a:t>
            </a:r>
            <a:endParaRPr lang="en-US" sz="28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fld id="{EC50FA48-6C53-4057-8115-CA8183146789}" type="slidenum">
              <a:rPr lang="en-US" sz="1000" smtClean="0"/>
              <a:pPr/>
              <a:t>12</a:t>
            </a:fld>
            <a:endParaRPr lang="en-US" sz="1000" dirty="0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000" dirty="0" smtClean="0"/>
              <a:t>This presentation material’s ownership by Holtec International is protected by international laws on intellectual properties.</a:t>
            </a:r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450279"/>
            <a:ext cx="1953211" cy="259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205" y="6042187"/>
            <a:ext cx="3756542" cy="59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HI-MAX</a:t>
            </a:r>
            <a:r>
              <a:rPr lang="en-US" sz="1600" dirty="0">
                <a:cs typeface="Arial" pitchFamily="34" charset="0"/>
              </a:rPr>
              <a:t>™</a:t>
            </a:r>
            <a:r>
              <a:rPr lang="en-US" sz="1600" dirty="0"/>
              <a:t> SS </a:t>
            </a:r>
            <a:r>
              <a:rPr lang="en-US" sz="1600" dirty="0" smtClean="0"/>
              <a:t>– Stainless Steel tubes </a:t>
            </a:r>
          </a:p>
          <a:p>
            <a:r>
              <a:rPr lang="en-US" sz="1600" dirty="0" smtClean="0"/>
              <a:t>with aluminum fins (Holtec Patent)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091089" y="6145599"/>
            <a:ext cx="1010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HI-VACC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73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325" y="1576976"/>
            <a:ext cx="8678863" cy="4842874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Enhance natural circulation in the core</a:t>
            </a:r>
            <a:endParaRPr lang="en-US" sz="24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Minimize RCS return water temperature and maximize buoyancy head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Minimize primary loop pressure drop and maximize core </a:t>
            </a:r>
            <a:r>
              <a:rPr lang="en-US" sz="2000" dirty="0" smtClean="0"/>
              <a:t>circulation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No Reactor Coolant pumps</a:t>
            </a:r>
            <a:endParaRPr lang="en-US" sz="2000" dirty="0"/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Cycle efficiency over 30% (Turbine Power Output – MW / Reactor Thermal Power MWt)</a:t>
            </a:r>
            <a:endParaRPr lang="en-US" sz="24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/>
              <a:t>Integrate steam superheating in the power cycle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/>
              <a:t>Maximize turbine blade life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/>
              <a:t>Turbine blade damage prevented using superheated steam.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400" dirty="0" smtClean="0"/>
              <a:t>Simplified Steam Cycle for enhanced reliability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8600" y="165100"/>
            <a:ext cx="6184900" cy="666750"/>
          </a:xfrm>
        </p:spPr>
        <p:txBody>
          <a:bodyPr/>
          <a:lstStyle/>
          <a:p>
            <a:pPr algn="ctr"/>
            <a:r>
              <a:rPr lang="en-US" sz="2800" dirty="0" smtClean="0"/>
              <a:t>Innovative Features in the SMR-160 Power Cycle Design Objectives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3E3A1-9CF0-43B5-B49F-6B31D38AFA7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0413" y="6564098"/>
            <a:ext cx="7642225" cy="3016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This presentation material’s ownership by Holtec International is protected by international laws on intellectual properties.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266700" y="1576385"/>
            <a:ext cx="5321300" cy="4754880"/>
          </a:xfrm>
        </p:spPr>
        <p:txBody>
          <a:bodyPr/>
          <a:lstStyle/>
          <a:p>
            <a:r>
              <a:rPr lang="en-US" dirty="0" smtClean="0"/>
              <a:t>SMR-160 is 160 MWe and is engineered to provide a safe, reliable, and secure source of electric power.</a:t>
            </a:r>
          </a:p>
          <a:p>
            <a:r>
              <a:rPr lang="en-US" dirty="0" smtClean="0"/>
              <a:t>Distributed power generation eliminates reliance on a robust transmission grid.</a:t>
            </a:r>
          </a:p>
          <a:p>
            <a:r>
              <a:rPr lang="en-US" dirty="0" smtClean="0"/>
              <a:t>Thanks to gravity-driven primary flow, the power plant is thermally </a:t>
            </a:r>
            <a:r>
              <a:rPr lang="en-US" dirty="0" smtClean="0">
                <a:solidFill>
                  <a:schemeClr val="tx1"/>
                </a:solidFill>
              </a:rPr>
              <a:t>suited for “load following”. </a:t>
            </a:r>
          </a:p>
          <a:p>
            <a:r>
              <a:rPr lang="en-US" dirty="0" smtClean="0"/>
              <a:t>Depletion of water in the reactor vessel after a postulated LOCA not credible, which ensures  utmost safety. </a:t>
            </a:r>
          </a:p>
          <a:p>
            <a:r>
              <a:rPr lang="en-US" dirty="0" smtClean="0"/>
              <a:t>Black start capable.</a:t>
            </a:r>
          </a:p>
          <a:p>
            <a:r>
              <a:rPr lang="en-US" dirty="0" smtClean="0"/>
              <a:t>Generation capacity at a site can be incrementally increased by adding units.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536700" y="169892"/>
            <a:ext cx="6138661" cy="677833"/>
          </a:xfrm>
        </p:spPr>
        <p:txBody>
          <a:bodyPr/>
          <a:lstStyle/>
          <a:p>
            <a:pPr algn="ctr"/>
            <a:r>
              <a:rPr lang="en-US" sz="2800" dirty="0" smtClean="0"/>
              <a:t>Concluding Remarks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fld id="{EC50FA48-6C53-4057-8115-CA8183146789}" type="slidenum">
              <a:rPr lang="en-US" sz="1000" smtClean="0"/>
              <a:pPr/>
              <a:t>14</a:t>
            </a:fld>
            <a:endParaRPr lang="en-US" sz="1000" dirty="0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000" dirty="0" smtClean="0"/>
              <a:t>This presentation material’s ownership by Holtec International is protected by international laws on intellectual properties.</a:t>
            </a:r>
          </a:p>
        </p:txBody>
      </p:sp>
      <p:pic>
        <p:nvPicPr>
          <p:cNvPr id="7" name="Picture 3" descr="E:\foa Renderings\containement section 2 close u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0" t="5615" r="33566"/>
          <a:stretch/>
        </p:blipFill>
        <p:spPr bwMode="auto">
          <a:xfrm>
            <a:off x="6008908" y="1604369"/>
            <a:ext cx="2572747" cy="431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6095" y="1543196"/>
            <a:ext cx="8672597" cy="1095230"/>
          </a:xfrm>
        </p:spPr>
        <p:txBody>
          <a:bodyPr/>
          <a:lstStyle/>
          <a:p>
            <a:r>
              <a:rPr lang="en-US" sz="2400" dirty="0" smtClean="0"/>
              <a:t>Our ultimate mission is to light up the ill-lit areas of the globe with affordable pollution-free energy through hundreds of SMR-160s operating around the world.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6699" y="192405"/>
            <a:ext cx="6293021" cy="666750"/>
          </a:xfrm>
        </p:spPr>
        <p:txBody>
          <a:bodyPr/>
          <a:lstStyle/>
          <a:p>
            <a:pPr algn="ctr"/>
            <a:r>
              <a:rPr lang="en-US" sz="2800" dirty="0" smtClean="0"/>
              <a:t>Our Ultimate Mission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3E3A1-9CF0-43B5-B49F-6B31D38AF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This presentation material’s ownership by Holtec International is protected by international laws on intellectual properties.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3" descr="earthlights2_dmsp_big"/>
          <p:cNvPicPr>
            <a:picLocks noChangeAspect="1" noChangeArrowheads="1"/>
          </p:cNvPicPr>
          <p:nvPr/>
        </p:nvPicPr>
        <p:blipFill>
          <a:blip r:embed="rId2" cstate="print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19" y="2905124"/>
            <a:ext cx="7879821" cy="34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44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307" y="1419369"/>
            <a:ext cx="8672597" cy="4695681"/>
          </a:xfrm>
        </p:spPr>
        <p:txBody>
          <a:bodyPr/>
          <a:lstStyle/>
          <a:p>
            <a:r>
              <a:rPr lang="en-US" sz="2400" dirty="0" smtClean="0"/>
              <a:t>SMR-160 is a 160 MW(e) small modular reactor being developed by Holtec International’s wholly owned subsidiary SMR, LLC.</a:t>
            </a:r>
          </a:p>
          <a:p>
            <a:r>
              <a:rPr lang="en-US" sz="2400" dirty="0" smtClean="0"/>
              <a:t>Our design goal for SMR-160 is to make the reactor so safe and secure from the vagaries of nature or mendacity of man that it can be safely deployed adjacent to population centers.</a:t>
            </a:r>
          </a:p>
          <a:p>
            <a:r>
              <a:rPr lang="en-US" sz="2400" dirty="0" smtClean="0"/>
              <a:t>To achieve supreme safety and security, a complex rethink of the nuclear plant’s anatomy is required. The resulting design of SMR-160, instructed by six decades of commercial nuclear experience, is vastly dissimilar from the present day reactors.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6699" y="192405"/>
            <a:ext cx="6293021" cy="666750"/>
          </a:xfrm>
        </p:spPr>
        <p:txBody>
          <a:bodyPr/>
          <a:lstStyle/>
          <a:p>
            <a:pPr algn="ctr"/>
            <a:r>
              <a:rPr lang="en-US" sz="2800" dirty="0" smtClean="0"/>
              <a:t>Overview of SM-160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3E3A1-9CF0-43B5-B49F-6B31D38AF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This presentation material’s ownership by Holtec International is protected by international laws on intellectual properties.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250" y="1762125"/>
            <a:ext cx="4876799" cy="4581381"/>
          </a:xfrm>
        </p:spPr>
        <p:txBody>
          <a:bodyPr/>
          <a:lstStyle/>
          <a:p>
            <a:pPr lvl="0"/>
            <a:r>
              <a:rPr lang="en-US" sz="2000" dirty="0"/>
              <a:t>SMR-160 is a </a:t>
            </a:r>
            <a:r>
              <a:rPr lang="en-US" sz="2000" i="1" dirty="0"/>
              <a:t>small</a:t>
            </a:r>
            <a:r>
              <a:rPr lang="en-US" sz="2000" dirty="0"/>
              <a:t> modular reactor because the largest reactor that we could devise that fulfilled our </a:t>
            </a:r>
            <a:r>
              <a:rPr lang="en-US" sz="2000" dirty="0" smtClean="0"/>
              <a:t>criteria </a:t>
            </a:r>
            <a:r>
              <a:rPr lang="en-US" sz="2000" dirty="0"/>
              <a:t>for unconditional safety and security is </a:t>
            </a:r>
            <a:r>
              <a:rPr lang="en-US" sz="2000" dirty="0" smtClean="0"/>
              <a:t>160MW(e</a:t>
            </a:r>
            <a:r>
              <a:rPr lang="en-US" sz="2000" dirty="0"/>
              <a:t>) </a:t>
            </a:r>
          </a:p>
          <a:p>
            <a:pPr lvl="0"/>
            <a:r>
              <a:rPr lang="en-US" sz="2000" dirty="0"/>
              <a:t>SMR-160 </a:t>
            </a:r>
            <a:r>
              <a:rPr lang="en-US" sz="2000" dirty="0" smtClean="0"/>
              <a:t>is a PWR </a:t>
            </a:r>
            <a:r>
              <a:rPr lang="en-US" sz="2000" dirty="0"/>
              <a:t>that uses </a:t>
            </a:r>
            <a:r>
              <a:rPr lang="en-US" sz="2000" dirty="0" smtClean="0"/>
              <a:t>a BWR fuel each equipped with  Fuel Channel </a:t>
            </a:r>
            <a:endParaRPr lang="en-US" sz="2000" dirty="0"/>
          </a:p>
          <a:p>
            <a:r>
              <a:rPr lang="en-US" sz="2000" dirty="0" smtClean="0"/>
              <a:t>Steam generator is mounted adjacent to the reactor vessel without any interconnecting piping (a Holtec Patent). 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6699" y="192405"/>
            <a:ext cx="6293021" cy="666750"/>
          </a:xfrm>
        </p:spPr>
        <p:txBody>
          <a:bodyPr/>
          <a:lstStyle/>
          <a:p>
            <a:pPr algn="ctr"/>
            <a:r>
              <a:rPr lang="en-US" sz="2800" dirty="0" smtClean="0"/>
              <a:t>Innovations in the NSSS for Operational Reliability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3E3A1-9CF0-43B5-B49F-6B31D38AF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This presentation material’s ownership by Holtec International is protected by international laws on intellectual properties.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E:\RV &amp; SG Cut-aw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1" y="1495425"/>
            <a:ext cx="2839640" cy="504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1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700" y="1796780"/>
            <a:ext cx="5686025" cy="4581381"/>
          </a:xfrm>
        </p:spPr>
        <p:txBody>
          <a:bodyPr/>
          <a:lstStyle/>
          <a:p>
            <a:r>
              <a:rPr lang="en-US" sz="2000" dirty="0" smtClean="0"/>
              <a:t>Steam generator secondary side consists of pre-heating, boiling and superheating sections arranged in counter-current flow with the reactor coolant</a:t>
            </a:r>
            <a:r>
              <a:rPr lang="en-US" sz="2000" dirty="0"/>
              <a:t> </a:t>
            </a:r>
            <a:r>
              <a:rPr lang="en-US" sz="2000" dirty="0" smtClean="0"/>
              <a:t>with design features to minimize internal stresses (Holtec Patent).</a:t>
            </a:r>
          </a:p>
          <a:p>
            <a:r>
              <a:rPr lang="en-US" sz="2000" dirty="0" smtClean="0"/>
              <a:t>Steam generator contributes to the thermosiphon pressure head (aggregate pressure driver </a:t>
            </a:r>
            <a:r>
              <a:rPr lang="en-US" sz="2000" dirty="0" smtClean="0">
                <a:sym typeface="Symbol"/>
              </a:rPr>
              <a:t> 6 psi. High pressure head guarantees turbulent flow in the reactor core (essential for predictable performance).</a:t>
            </a:r>
          </a:p>
          <a:p>
            <a:r>
              <a:rPr lang="en-US" sz="2000" dirty="0" smtClean="0">
                <a:sym typeface="Symbol"/>
              </a:rPr>
              <a:t>Pressurizer situated at the top of the steam generator column.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6699" y="192405"/>
            <a:ext cx="6293021" cy="666750"/>
          </a:xfrm>
        </p:spPr>
        <p:txBody>
          <a:bodyPr/>
          <a:lstStyle/>
          <a:p>
            <a:pPr algn="ctr"/>
            <a:r>
              <a:rPr lang="en-US" sz="2800" dirty="0" smtClean="0"/>
              <a:t>Innovations in the NSSS for Operational Reliability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3E3A1-9CF0-43B5-B49F-6B31D38AF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This presentation material’s ownership by Holtec International is protected by international laws on intellectual properties.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87847" y="1466744"/>
            <a:ext cx="2343786" cy="5065311"/>
            <a:chOff x="2223715" y="579914"/>
            <a:chExt cx="2857888" cy="4910116"/>
          </a:xfrm>
        </p:grpSpPr>
        <p:grpSp>
          <p:nvGrpSpPr>
            <p:cNvPr id="7" name="Group 6"/>
            <p:cNvGrpSpPr/>
            <p:nvPr/>
          </p:nvGrpSpPr>
          <p:grpSpPr>
            <a:xfrm>
              <a:off x="2223715" y="634305"/>
              <a:ext cx="2839640" cy="4855725"/>
              <a:chOff x="2209800" y="1447800"/>
              <a:chExt cx="2839640" cy="4855725"/>
            </a:xfrm>
          </p:grpSpPr>
          <p:pic>
            <p:nvPicPr>
              <p:cNvPr id="52" name="Picture 2" descr="E:\RV &amp; SG Cut-awa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813"/>
              <a:stretch/>
            </p:blipFill>
            <p:spPr bwMode="auto">
              <a:xfrm>
                <a:off x="2209800" y="1447800"/>
                <a:ext cx="2839640" cy="485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Curved Down Arrow 52"/>
              <p:cNvSpPr/>
              <p:nvPr/>
            </p:nvSpPr>
            <p:spPr>
              <a:xfrm>
                <a:off x="3521670" y="1752600"/>
                <a:ext cx="120199" cy="152400"/>
              </a:xfrm>
              <a:prstGeom prst="curved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Curved Down Arrow 53"/>
              <p:cNvSpPr/>
              <p:nvPr/>
            </p:nvSpPr>
            <p:spPr>
              <a:xfrm flipH="1">
                <a:off x="3394796" y="1752600"/>
                <a:ext cx="126873" cy="152400"/>
              </a:xfrm>
              <a:prstGeom prst="curved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3409528" y="2032186"/>
                <a:ext cx="220310" cy="142231"/>
                <a:chOff x="3404228" y="2095990"/>
                <a:chExt cx="220310" cy="142231"/>
              </a:xfrm>
            </p:grpSpPr>
            <p:sp>
              <p:nvSpPr>
                <p:cNvPr id="105" name="Down Arrow 104"/>
                <p:cNvSpPr>
                  <a:spLocks/>
                </p:cNvSpPr>
                <p:nvPr/>
              </p:nvSpPr>
              <p:spPr>
                <a:xfrm rot="10800000" flipV="1">
                  <a:off x="3404228" y="2101061"/>
                  <a:ext cx="49132" cy="137160"/>
                </a:xfrm>
                <a:prstGeom prst="downArrow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Down Arrow 105"/>
                <p:cNvSpPr>
                  <a:spLocks/>
                </p:cNvSpPr>
                <p:nvPr/>
              </p:nvSpPr>
              <p:spPr>
                <a:xfrm rot="10800000" flipV="1">
                  <a:off x="3578819" y="2095990"/>
                  <a:ext cx="45719" cy="137160"/>
                </a:xfrm>
                <a:prstGeom prst="downArrow">
                  <a:avLst/>
                </a:prstGeom>
                <a:solidFill>
                  <a:srgbClr val="FF0000"/>
                </a:solidFill>
                <a:ln w="3175" cap="flat" cmpd="sng" algn="ctr">
                  <a:solidFill>
                    <a:srgbClr val="FF0000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3409527" y="2252658"/>
                <a:ext cx="224729" cy="114302"/>
                <a:chOff x="860010" y="1152526"/>
                <a:chExt cx="224729" cy="114302"/>
              </a:xfrm>
              <a:solidFill>
                <a:srgbClr val="FFC000"/>
              </a:solidFill>
            </p:grpSpPr>
            <p:sp>
              <p:nvSpPr>
                <p:cNvPr id="103" name="Down Arrow 102"/>
                <p:cNvSpPr>
                  <a:spLocks noChangeAspect="1"/>
                </p:cNvSpPr>
                <p:nvPr/>
              </p:nvSpPr>
              <p:spPr>
                <a:xfrm rot="10800000" flipV="1">
                  <a:off x="860010" y="1152526"/>
                  <a:ext cx="45719" cy="114302"/>
                </a:xfrm>
                <a:prstGeom prst="downArrow">
                  <a:avLst/>
                </a:prstGeom>
                <a:solidFill>
                  <a:srgbClr val="FC9630"/>
                </a:solidFill>
                <a:ln w="3175" cap="flat" cmpd="sng" algn="ctr">
                  <a:solidFill>
                    <a:srgbClr val="FC9630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Down Arrow 103"/>
                <p:cNvSpPr>
                  <a:spLocks noChangeAspect="1"/>
                </p:cNvSpPr>
                <p:nvPr/>
              </p:nvSpPr>
              <p:spPr>
                <a:xfrm rot="10800000" flipV="1">
                  <a:off x="1039020" y="1152526"/>
                  <a:ext cx="45719" cy="114302"/>
                </a:xfrm>
                <a:prstGeom prst="downArrow">
                  <a:avLst/>
                </a:prstGeom>
                <a:solidFill>
                  <a:srgbClr val="FC9630"/>
                </a:solidFill>
                <a:ln w="3175" cap="flat" cmpd="sng" algn="ctr">
                  <a:solidFill>
                    <a:srgbClr val="FC9630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7" name="Group 56"/>
              <p:cNvGrpSpPr/>
              <p:nvPr/>
            </p:nvGrpSpPr>
            <p:grpSpPr>
              <a:xfrm>
                <a:off x="3402851" y="2514600"/>
                <a:ext cx="239018" cy="114302"/>
                <a:chOff x="860010" y="1152526"/>
                <a:chExt cx="239018" cy="114302"/>
              </a:xfrm>
              <a:solidFill>
                <a:srgbClr val="FDF103"/>
              </a:solidFill>
            </p:grpSpPr>
            <p:sp>
              <p:nvSpPr>
                <p:cNvPr id="101" name="Down Arrow 100"/>
                <p:cNvSpPr>
                  <a:spLocks noChangeAspect="1"/>
                </p:cNvSpPr>
                <p:nvPr/>
              </p:nvSpPr>
              <p:spPr>
                <a:xfrm rot="10800000" flipV="1">
                  <a:off x="860010" y="1152526"/>
                  <a:ext cx="45719" cy="114302"/>
                </a:xfrm>
                <a:prstGeom prst="downArrow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FFFF00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Down Arrow 101"/>
                <p:cNvSpPr>
                  <a:spLocks noChangeAspect="1"/>
                </p:cNvSpPr>
                <p:nvPr/>
              </p:nvSpPr>
              <p:spPr>
                <a:xfrm rot="10800000" flipV="1">
                  <a:off x="1053309" y="1152526"/>
                  <a:ext cx="45719" cy="114302"/>
                </a:xfrm>
                <a:prstGeom prst="downArrow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FFFF00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3409526" y="2905125"/>
                <a:ext cx="239018" cy="114302"/>
                <a:chOff x="860010" y="1152526"/>
                <a:chExt cx="239018" cy="114302"/>
              </a:xfrm>
              <a:solidFill>
                <a:srgbClr val="FFC000"/>
              </a:solidFill>
            </p:grpSpPr>
            <p:sp>
              <p:nvSpPr>
                <p:cNvPr id="99" name="Down Arrow 98"/>
                <p:cNvSpPr>
                  <a:spLocks noChangeAspect="1"/>
                </p:cNvSpPr>
                <p:nvPr/>
              </p:nvSpPr>
              <p:spPr>
                <a:xfrm rot="10800000" flipV="1">
                  <a:off x="860010" y="1152526"/>
                  <a:ext cx="45719" cy="114302"/>
                </a:xfrm>
                <a:prstGeom prst="downArrow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FFFF00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Down Arrow 99"/>
                <p:cNvSpPr>
                  <a:spLocks noChangeAspect="1"/>
                </p:cNvSpPr>
                <p:nvPr/>
              </p:nvSpPr>
              <p:spPr>
                <a:xfrm rot="10800000" flipV="1">
                  <a:off x="1053309" y="1152526"/>
                  <a:ext cx="45719" cy="114302"/>
                </a:xfrm>
                <a:prstGeom prst="downArrow">
                  <a:avLst/>
                </a:prstGeom>
                <a:solidFill>
                  <a:srgbClr val="FFFF00"/>
                </a:solidFill>
                <a:ln w="3175" cap="flat" cmpd="sng" algn="ctr">
                  <a:solidFill>
                    <a:srgbClr val="FFFF00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3409525" y="3209925"/>
                <a:ext cx="239018" cy="114302"/>
                <a:chOff x="860010" y="1152526"/>
                <a:chExt cx="239018" cy="114302"/>
              </a:xfrm>
              <a:solidFill>
                <a:srgbClr val="5EF808"/>
              </a:solidFill>
            </p:grpSpPr>
            <p:sp>
              <p:nvSpPr>
                <p:cNvPr id="97" name="Down Arrow 96"/>
                <p:cNvSpPr>
                  <a:spLocks noChangeAspect="1"/>
                </p:cNvSpPr>
                <p:nvPr/>
              </p:nvSpPr>
              <p:spPr>
                <a:xfrm rot="10800000" flipV="1">
                  <a:off x="860010" y="1152526"/>
                  <a:ext cx="45719" cy="114302"/>
                </a:xfrm>
                <a:prstGeom prst="downArrow">
                  <a:avLst/>
                </a:prstGeom>
                <a:solidFill>
                  <a:srgbClr val="5EF808"/>
                </a:solidFill>
                <a:ln w="3175" cap="flat" cmpd="sng" algn="ctr">
                  <a:solidFill>
                    <a:srgbClr val="5EF808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Down Arrow 97"/>
                <p:cNvSpPr>
                  <a:spLocks noChangeAspect="1"/>
                </p:cNvSpPr>
                <p:nvPr/>
              </p:nvSpPr>
              <p:spPr>
                <a:xfrm rot="10800000" flipV="1">
                  <a:off x="1053309" y="1152526"/>
                  <a:ext cx="45719" cy="114302"/>
                </a:xfrm>
                <a:prstGeom prst="downArrow">
                  <a:avLst/>
                </a:prstGeom>
                <a:solidFill>
                  <a:srgbClr val="5EF808"/>
                </a:solidFill>
                <a:ln w="3175" cap="flat" cmpd="sng" algn="ctr">
                  <a:solidFill>
                    <a:srgbClr val="5EF808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3402773" y="3505200"/>
                <a:ext cx="239018" cy="114302"/>
                <a:chOff x="860010" y="1152526"/>
                <a:chExt cx="239018" cy="114302"/>
              </a:xfrm>
              <a:solidFill>
                <a:srgbClr val="FFC000"/>
              </a:solidFill>
            </p:grpSpPr>
            <p:sp>
              <p:nvSpPr>
                <p:cNvPr id="95" name="Down Arrow 94"/>
                <p:cNvSpPr>
                  <a:spLocks noChangeAspect="1"/>
                </p:cNvSpPr>
                <p:nvPr/>
              </p:nvSpPr>
              <p:spPr>
                <a:xfrm rot="10800000" flipV="1">
                  <a:off x="860010" y="1152526"/>
                  <a:ext cx="45719" cy="114302"/>
                </a:xfrm>
                <a:prstGeom prst="downArrow">
                  <a:avLst/>
                </a:prstGeom>
                <a:solidFill>
                  <a:srgbClr val="5EF808"/>
                </a:solidFill>
                <a:ln w="3175" cap="flat" cmpd="sng" algn="ctr">
                  <a:solidFill>
                    <a:srgbClr val="5EF808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Down Arrow 95"/>
                <p:cNvSpPr>
                  <a:spLocks noChangeAspect="1"/>
                </p:cNvSpPr>
                <p:nvPr/>
              </p:nvSpPr>
              <p:spPr>
                <a:xfrm rot="10800000" flipV="1">
                  <a:off x="1053309" y="1152526"/>
                  <a:ext cx="45719" cy="114302"/>
                </a:xfrm>
                <a:prstGeom prst="downArrow">
                  <a:avLst/>
                </a:prstGeom>
                <a:solidFill>
                  <a:srgbClr val="5EF808"/>
                </a:solidFill>
                <a:ln w="3175" cap="flat" cmpd="sng" algn="ctr">
                  <a:solidFill>
                    <a:srgbClr val="5EF808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>
                <a:off x="3394798" y="3857622"/>
                <a:ext cx="239018" cy="114302"/>
                <a:chOff x="860010" y="1152526"/>
                <a:chExt cx="239018" cy="114302"/>
              </a:xfrm>
              <a:solidFill>
                <a:srgbClr val="FFC000"/>
              </a:solidFill>
            </p:grpSpPr>
            <p:sp>
              <p:nvSpPr>
                <p:cNvPr id="93" name="Down Arrow 92"/>
                <p:cNvSpPr>
                  <a:spLocks noChangeAspect="1"/>
                </p:cNvSpPr>
                <p:nvPr/>
              </p:nvSpPr>
              <p:spPr>
                <a:xfrm rot="10800000" flipV="1">
                  <a:off x="860010" y="1152526"/>
                  <a:ext cx="45719" cy="114302"/>
                </a:xfrm>
                <a:prstGeom prst="downArrow">
                  <a:avLst/>
                </a:prstGeom>
                <a:solidFill>
                  <a:srgbClr val="05FBEF"/>
                </a:solidFill>
                <a:ln w="3175" cap="flat" cmpd="sng" algn="ctr">
                  <a:solidFill>
                    <a:srgbClr val="05FBEF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Down Arrow 93"/>
                <p:cNvSpPr>
                  <a:spLocks noChangeAspect="1"/>
                </p:cNvSpPr>
                <p:nvPr/>
              </p:nvSpPr>
              <p:spPr>
                <a:xfrm rot="10800000" flipV="1">
                  <a:off x="1053309" y="1152526"/>
                  <a:ext cx="45719" cy="114302"/>
                </a:xfrm>
                <a:prstGeom prst="downArrow">
                  <a:avLst/>
                </a:prstGeom>
                <a:solidFill>
                  <a:srgbClr val="05FBEF"/>
                </a:solidFill>
                <a:ln w="3175" cap="flat" cmpd="sng" algn="ctr">
                  <a:solidFill>
                    <a:srgbClr val="05FBEF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3709990" y="4572001"/>
                <a:ext cx="243780" cy="114302"/>
                <a:chOff x="850486" y="1152526"/>
                <a:chExt cx="243780" cy="114302"/>
              </a:xfrm>
              <a:solidFill>
                <a:srgbClr val="FFC000"/>
              </a:solidFill>
            </p:grpSpPr>
            <p:sp>
              <p:nvSpPr>
                <p:cNvPr id="91" name="Down Arrow 90"/>
                <p:cNvSpPr>
                  <a:spLocks noChangeAspect="1"/>
                </p:cNvSpPr>
                <p:nvPr/>
              </p:nvSpPr>
              <p:spPr>
                <a:xfrm rot="10800000" flipV="1">
                  <a:off x="850486" y="1152526"/>
                  <a:ext cx="45719" cy="114302"/>
                </a:xfrm>
                <a:prstGeom prst="downArrow">
                  <a:avLst/>
                </a:prstGeom>
                <a:solidFill>
                  <a:srgbClr val="05FBEF"/>
                </a:solidFill>
                <a:ln w="3175" cap="flat" cmpd="sng" algn="ctr">
                  <a:solidFill>
                    <a:srgbClr val="05FBEF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Down Arrow 91"/>
                <p:cNvSpPr>
                  <a:spLocks noChangeAspect="1"/>
                </p:cNvSpPr>
                <p:nvPr/>
              </p:nvSpPr>
              <p:spPr>
                <a:xfrm rot="10800000" flipV="1">
                  <a:off x="1048547" y="1152526"/>
                  <a:ext cx="45719" cy="114302"/>
                </a:xfrm>
                <a:prstGeom prst="downArrow">
                  <a:avLst/>
                </a:prstGeom>
                <a:solidFill>
                  <a:srgbClr val="05FBEF"/>
                </a:solidFill>
                <a:ln w="3175" cap="flat" cmpd="sng" algn="ctr">
                  <a:solidFill>
                    <a:srgbClr val="05FBEF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3417657" y="4207458"/>
                <a:ext cx="268740" cy="288342"/>
                <a:chOff x="552082" y="3091170"/>
                <a:chExt cx="268740" cy="288342"/>
              </a:xfrm>
              <a:solidFill>
                <a:srgbClr val="05FBEF"/>
              </a:solidFill>
            </p:grpSpPr>
            <p:sp>
              <p:nvSpPr>
                <p:cNvPr id="89" name="Bent Arrow 88"/>
                <p:cNvSpPr/>
                <p:nvPr/>
              </p:nvSpPr>
              <p:spPr>
                <a:xfrm flipV="1">
                  <a:off x="552082" y="3219968"/>
                  <a:ext cx="224212" cy="159544"/>
                </a:xfrm>
                <a:prstGeom prst="bentArrow">
                  <a:avLst>
                    <a:gd name="adj1" fmla="val 25000"/>
                    <a:gd name="adj2" fmla="val 23107"/>
                    <a:gd name="adj3" fmla="val 25000"/>
                    <a:gd name="adj4" fmla="val 75072"/>
                  </a:avLst>
                </a:prstGeom>
                <a:solidFill>
                  <a:srgbClr val="05FBEF"/>
                </a:solidFill>
                <a:ln w="3175" cap="flat" cmpd="sng" algn="ctr">
                  <a:solidFill>
                    <a:srgbClr val="05FBEF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Bent Arrow 89"/>
                <p:cNvSpPr>
                  <a:spLocks noChangeAspect="1"/>
                </p:cNvSpPr>
                <p:nvPr/>
              </p:nvSpPr>
              <p:spPr>
                <a:xfrm flipV="1">
                  <a:off x="715825" y="3091170"/>
                  <a:ext cx="104997" cy="104921"/>
                </a:xfrm>
                <a:prstGeom prst="bentArrow">
                  <a:avLst>
                    <a:gd name="adj1" fmla="val 32332"/>
                    <a:gd name="adj2" fmla="val 38821"/>
                    <a:gd name="adj3" fmla="val 25000"/>
                    <a:gd name="adj4" fmla="val 75072"/>
                  </a:avLst>
                </a:prstGeom>
                <a:solidFill>
                  <a:srgbClr val="05FBEF"/>
                </a:solidFill>
                <a:ln w="3175" cap="flat" cmpd="sng" algn="ctr">
                  <a:solidFill>
                    <a:srgbClr val="05FBEF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3703409" y="4914898"/>
                <a:ext cx="239018" cy="114302"/>
                <a:chOff x="860010" y="1152526"/>
                <a:chExt cx="239018" cy="114302"/>
              </a:xfrm>
              <a:solidFill>
                <a:srgbClr val="05FBEF"/>
              </a:solidFill>
            </p:grpSpPr>
            <p:sp>
              <p:nvSpPr>
                <p:cNvPr id="87" name="Down Arrow 86"/>
                <p:cNvSpPr>
                  <a:spLocks noChangeAspect="1"/>
                </p:cNvSpPr>
                <p:nvPr/>
              </p:nvSpPr>
              <p:spPr>
                <a:xfrm rot="10800000" flipV="1">
                  <a:off x="860010" y="1152526"/>
                  <a:ext cx="45719" cy="114302"/>
                </a:xfrm>
                <a:prstGeom prst="downArrow">
                  <a:avLst/>
                </a:prstGeom>
                <a:grpFill/>
                <a:ln w="3175" cap="flat" cmpd="sng" algn="ctr">
                  <a:solidFill>
                    <a:srgbClr val="05FBEF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Down Arrow 87"/>
                <p:cNvSpPr>
                  <a:spLocks noChangeAspect="1"/>
                </p:cNvSpPr>
                <p:nvPr/>
              </p:nvSpPr>
              <p:spPr>
                <a:xfrm rot="10800000" flipV="1">
                  <a:off x="1053309" y="1152526"/>
                  <a:ext cx="45719" cy="114302"/>
                </a:xfrm>
                <a:prstGeom prst="downArrow">
                  <a:avLst/>
                </a:prstGeom>
                <a:grpFill/>
                <a:ln w="3175" cap="flat" cmpd="sng" algn="ctr">
                  <a:solidFill>
                    <a:srgbClr val="05FBEF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3706268" y="5257800"/>
                <a:ext cx="239018" cy="114302"/>
                <a:chOff x="860010" y="1152526"/>
                <a:chExt cx="239018" cy="114302"/>
              </a:xfrm>
              <a:solidFill>
                <a:srgbClr val="05FBEF"/>
              </a:solidFill>
            </p:grpSpPr>
            <p:sp>
              <p:nvSpPr>
                <p:cNvPr id="85" name="Down Arrow 84"/>
                <p:cNvSpPr>
                  <a:spLocks noChangeAspect="1"/>
                </p:cNvSpPr>
                <p:nvPr/>
              </p:nvSpPr>
              <p:spPr>
                <a:xfrm rot="10800000" flipV="1">
                  <a:off x="860010" y="1152526"/>
                  <a:ext cx="45719" cy="114302"/>
                </a:xfrm>
                <a:prstGeom prst="downArrow">
                  <a:avLst/>
                </a:prstGeom>
                <a:grpFill/>
                <a:ln w="3175" cap="flat" cmpd="sng" algn="ctr">
                  <a:solidFill>
                    <a:srgbClr val="05FBEF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Down Arrow 85"/>
                <p:cNvSpPr>
                  <a:spLocks noChangeAspect="1"/>
                </p:cNvSpPr>
                <p:nvPr/>
              </p:nvSpPr>
              <p:spPr>
                <a:xfrm rot="10800000" flipV="1">
                  <a:off x="1053309" y="1152526"/>
                  <a:ext cx="45719" cy="114302"/>
                </a:xfrm>
                <a:prstGeom prst="downArrow">
                  <a:avLst/>
                </a:prstGeom>
                <a:grpFill/>
                <a:ln w="3175" cap="flat" cmpd="sng" algn="ctr">
                  <a:solidFill>
                    <a:srgbClr val="05FBEF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3706268" y="5661660"/>
                <a:ext cx="239018" cy="114302"/>
                <a:chOff x="860010" y="1152526"/>
                <a:chExt cx="239018" cy="114302"/>
              </a:xfrm>
              <a:solidFill>
                <a:srgbClr val="05FBEF"/>
              </a:solidFill>
            </p:grpSpPr>
            <p:sp>
              <p:nvSpPr>
                <p:cNvPr id="83" name="Down Arrow 82"/>
                <p:cNvSpPr>
                  <a:spLocks noChangeAspect="1"/>
                </p:cNvSpPr>
                <p:nvPr/>
              </p:nvSpPr>
              <p:spPr>
                <a:xfrm rot="10800000" flipV="1">
                  <a:off x="860010" y="1152526"/>
                  <a:ext cx="45719" cy="114302"/>
                </a:xfrm>
                <a:prstGeom prst="downArrow">
                  <a:avLst/>
                </a:prstGeom>
                <a:grpFill/>
                <a:ln w="3175" cap="flat" cmpd="sng" algn="ctr">
                  <a:solidFill>
                    <a:srgbClr val="05FBEF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Down Arrow 83"/>
                <p:cNvSpPr>
                  <a:spLocks noChangeAspect="1"/>
                </p:cNvSpPr>
                <p:nvPr/>
              </p:nvSpPr>
              <p:spPr>
                <a:xfrm rot="10800000" flipV="1">
                  <a:off x="1053309" y="1152526"/>
                  <a:ext cx="45719" cy="114302"/>
                </a:xfrm>
                <a:prstGeom prst="downArrow">
                  <a:avLst/>
                </a:prstGeom>
                <a:grpFill/>
                <a:ln w="3175" cap="flat" cmpd="sng" algn="ctr">
                  <a:solidFill>
                    <a:srgbClr val="05FBEF"/>
                  </a:solidFill>
                  <a:prstDash val="solid"/>
                </a:ln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3713910" y="6048372"/>
                <a:ext cx="226219" cy="138882"/>
                <a:chOff x="8403429" y="4395021"/>
                <a:chExt cx="226219" cy="138882"/>
              </a:xfrm>
              <a:solidFill>
                <a:srgbClr val="05FBEF"/>
              </a:solidFill>
            </p:grpSpPr>
            <p:sp>
              <p:nvSpPr>
                <p:cNvPr id="81" name="Curved Down Arrow 80"/>
                <p:cNvSpPr/>
                <p:nvPr/>
              </p:nvSpPr>
              <p:spPr>
                <a:xfrm rot="10800000">
                  <a:off x="8499518" y="4399782"/>
                  <a:ext cx="130130" cy="134121"/>
                </a:xfrm>
                <a:prstGeom prst="curvedDownArrow">
                  <a:avLst/>
                </a:prstGeom>
                <a:grpFill/>
                <a:ln w="3175" cap="flat" cmpd="sng" algn="ctr">
                  <a:solidFill>
                    <a:srgbClr val="05FBEF"/>
                  </a:solidFill>
                  <a:prstDash val="solid"/>
                </a:ln>
                <a:effectLst/>
                <a:scene3d>
                  <a:camera prst="orthographicFront">
                    <a:rot lat="0" lon="20999997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Curved Down Arrow 81"/>
                <p:cNvSpPr/>
                <p:nvPr/>
              </p:nvSpPr>
              <p:spPr>
                <a:xfrm rot="10800000" flipH="1">
                  <a:off x="8403429" y="4395021"/>
                  <a:ext cx="103233" cy="134121"/>
                </a:xfrm>
                <a:prstGeom prst="curvedDownArrow">
                  <a:avLst/>
                </a:prstGeom>
                <a:grpFill/>
                <a:ln w="3175" cap="flat" cmpd="sng" algn="ctr">
                  <a:solidFill>
                    <a:srgbClr val="05FBEF"/>
                  </a:solidFill>
                  <a:prstDash val="solid"/>
                </a:ln>
                <a:effectLst/>
                <a:scene3d>
                  <a:camera prst="orthographicFront">
                    <a:rot lat="0" lon="9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8" name="Down Arrow 67"/>
              <p:cNvSpPr>
                <a:spLocks noChangeAspect="1"/>
              </p:cNvSpPr>
              <p:nvPr/>
            </p:nvSpPr>
            <p:spPr>
              <a:xfrm rot="10800000">
                <a:off x="3792529" y="5867400"/>
                <a:ext cx="76200" cy="114300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300000" rev="0"/>
                </a:camera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Down Arrow 68"/>
              <p:cNvSpPr>
                <a:spLocks noChangeAspect="1"/>
              </p:cNvSpPr>
              <p:nvPr/>
            </p:nvSpPr>
            <p:spPr>
              <a:xfrm rot="10800000">
                <a:off x="3797290" y="5486400"/>
                <a:ext cx="76200" cy="114300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600000" rev="0"/>
                </a:camera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Down Arrow 69"/>
              <p:cNvSpPr>
                <a:spLocks noChangeAspect="1"/>
              </p:cNvSpPr>
              <p:nvPr/>
            </p:nvSpPr>
            <p:spPr>
              <a:xfrm rot="10800000">
                <a:off x="3792529" y="5133022"/>
                <a:ext cx="76200" cy="114300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299993" rev="0"/>
                </a:camera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Down Arrow 70"/>
              <p:cNvSpPr>
                <a:spLocks noChangeAspect="1"/>
              </p:cNvSpPr>
              <p:nvPr/>
            </p:nvSpPr>
            <p:spPr>
              <a:xfrm rot="10800000">
                <a:off x="3792529" y="4800598"/>
                <a:ext cx="76200" cy="114300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300000" rev="0"/>
                </a:camera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Down Arrow 71"/>
              <p:cNvSpPr>
                <a:spLocks noChangeAspect="1"/>
              </p:cNvSpPr>
              <p:nvPr/>
            </p:nvSpPr>
            <p:spPr>
              <a:xfrm rot="10800000">
                <a:off x="3797290" y="4536277"/>
                <a:ext cx="76200" cy="114300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300000" rev="0"/>
                </a:camera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Bent Arrow 72"/>
              <p:cNvSpPr/>
              <p:nvPr/>
            </p:nvSpPr>
            <p:spPr>
              <a:xfrm flipH="1">
                <a:off x="3690912" y="4311992"/>
                <a:ext cx="174625" cy="162379"/>
              </a:xfrm>
              <a:prstGeom prst="bentArrow">
                <a:avLst>
                  <a:gd name="adj1" fmla="val 25000"/>
                  <a:gd name="adj2" fmla="val 24107"/>
                  <a:gd name="adj3" fmla="val 25000"/>
                  <a:gd name="adj4" fmla="val 58034"/>
                </a:avLst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Bent Arrow 73"/>
              <p:cNvSpPr/>
              <p:nvPr/>
            </p:nvSpPr>
            <p:spPr>
              <a:xfrm rot="5400000" flipH="1" flipV="1">
                <a:off x="3471023" y="4224444"/>
                <a:ext cx="155462" cy="140515"/>
              </a:xfrm>
              <a:prstGeom prst="bentArrow">
                <a:avLst>
                  <a:gd name="adj1" fmla="val 20806"/>
                  <a:gd name="adj2" fmla="val 25000"/>
                  <a:gd name="adj3" fmla="val 31987"/>
                  <a:gd name="adj4" fmla="val 60519"/>
                </a:avLst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Down Arrow 74"/>
              <p:cNvSpPr>
                <a:spLocks noChangeAspect="1"/>
              </p:cNvSpPr>
              <p:nvPr/>
            </p:nvSpPr>
            <p:spPr>
              <a:xfrm rot="10800000">
                <a:off x="3478495" y="3924299"/>
                <a:ext cx="76200" cy="114300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300000" rev="0"/>
                </a:camera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Down Arrow 75"/>
              <p:cNvSpPr>
                <a:spLocks noChangeAspect="1"/>
              </p:cNvSpPr>
              <p:nvPr/>
            </p:nvSpPr>
            <p:spPr>
              <a:xfrm rot="10800000">
                <a:off x="3480680" y="3543299"/>
                <a:ext cx="76200" cy="114300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300000" rev="0"/>
                </a:camera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Down Arrow 76"/>
              <p:cNvSpPr>
                <a:spLocks noChangeAspect="1"/>
              </p:cNvSpPr>
              <p:nvPr/>
            </p:nvSpPr>
            <p:spPr>
              <a:xfrm rot="10800000">
                <a:off x="3478494" y="3159124"/>
                <a:ext cx="76200" cy="114300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300000" rev="0"/>
                </a:camera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Down Arrow 77"/>
              <p:cNvSpPr>
                <a:spLocks noChangeAspect="1"/>
              </p:cNvSpPr>
              <p:nvPr/>
            </p:nvSpPr>
            <p:spPr>
              <a:xfrm rot="10800000">
                <a:off x="3480680" y="2778124"/>
                <a:ext cx="76200" cy="114300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300000" rev="0"/>
                </a:camera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Down Arrow 78"/>
              <p:cNvSpPr>
                <a:spLocks noChangeAspect="1"/>
              </p:cNvSpPr>
              <p:nvPr/>
            </p:nvSpPr>
            <p:spPr>
              <a:xfrm rot="10800000">
                <a:off x="3480081" y="2438400"/>
                <a:ext cx="76200" cy="114300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300000" rev="0"/>
                </a:camera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Down Arrow 79"/>
              <p:cNvSpPr>
                <a:spLocks noChangeAspect="1"/>
              </p:cNvSpPr>
              <p:nvPr/>
            </p:nvSpPr>
            <p:spPr>
              <a:xfrm rot="10800000">
                <a:off x="3480081" y="2057400"/>
                <a:ext cx="76200" cy="114300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>
                  <a:rot lat="0" lon="300000" rev="0"/>
                </a:camera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568608" y="2076758"/>
              <a:ext cx="1512995" cy="299772"/>
              <a:chOff x="3973405" y="2743200"/>
              <a:chExt cx="1512995" cy="29977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4558166" y="2743200"/>
                <a:ext cx="928234" cy="299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</a:rPr>
                  <a:t>HOT COOLANT RISES TO THE TOP OF STACK THROUGH CENTRAL RISER</a:t>
                </a:r>
              </a:p>
            </p:txBody>
          </p:sp>
          <p:cxnSp>
            <p:nvCxnSpPr>
              <p:cNvPr id="51" name="Straight Arrow Connector 50"/>
              <p:cNvCxnSpPr>
                <a:endCxn id="77" idx="1"/>
              </p:cNvCxnSpPr>
              <p:nvPr/>
            </p:nvCxnSpPr>
            <p:spPr>
              <a:xfrm flipH="1">
                <a:off x="3973405" y="2988262"/>
                <a:ext cx="662705" cy="54097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9" name="Group 8"/>
            <p:cNvGrpSpPr/>
            <p:nvPr/>
          </p:nvGrpSpPr>
          <p:grpSpPr>
            <a:xfrm>
              <a:off x="3662459" y="645323"/>
              <a:ext cx="1419144" cy="447520"/>
              <a:chOff x="4057039" y="1472214"/>
              <a:chExt cx="1419144" cy="447520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466242" y="1472214"/>
                <a:ext cx="1009941" cy="447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</a:rPr>
                  <a:t>FLOW TURNS INTO THE TUBES OF THE HEAT EXCHANGER STACK</a:t>
                </a:r>
              </a:p>
            </p:txBody>
          </p:sp>
          <p:cxnSp>
            <p:nvCxnSpPr>
              <p:cNvPr id="49" name="Straight Arrow Connector 48"/>
              <p:cNvCxnSpPr>
                <a:stCxn id="48" idx="1"/>
              </p:cNvCxnSpPr>
              <p:nvPr/>
            </p:nvCxnSpPr>
            <p:spPr>
              <a:xfrm flipH="1">
                <a:off x="4057039" y="1695974"/>
                <a:ext cx="409203" cy="14619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0" name="Rectangle 9"/>
            <p:cNvSpPr/>
            <p:nvPr/>
          </p:nvSpPr>
          <p:spPr>
            <a:xfrm>
              <a:off x="2236415" y="3398975"/>
              <a:ext cx="1143000" cy="2091055"/>
            </a:xfrm>
            <a:prstGeom prst="rect">
              <a:avLst/>
            </a:prstGeom>
            <a:gradFill>
              <a:gsLst>
                <a:gs pos="0">
                  <a:sysClr val="windowText" lastClr="000000">
                    <a:lumMod val="65000"/>
                    <a:lumOff val="35000"/>
                  </a:sysClr>
                </a:gs>
                <a:gs pos="70000">
                  <a:sysClr val="window" lastClr="FFFFFF"/>
                </a:gs>
                <a:gs pos="100000">
                  <a:srgbClr val="FFEBFA">
                    <a:alpha val="29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462875" y="3722784"/>
              <a:ext cx="1122432" cy="651322"/>
              <a:chOff x="2467482" y="3720939"/>
              <a:chExt cx="1122432" cy="651322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2467482" y="3835237"/>
                <a:ext cx="928234" cy="537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</a:rPr>
                  <a:t>COLD COOLANT FLOWS BACK DOWN THROUGH DOWNCOMER REGION</a:t>
                </a:r>
              </a:p>
            </p:txBody>
          </p:sp>
          <p:cxnSp>
            <p:nvCxnSpPr>
              <p:cNvPr id="47" name="Straight Arrow Connector 46"/>
              <p:cNvCxnSpPr>
                <a:stCxn id="46" idx="3"/>
              </p:cNvCxnSpPr>
              <p:nvPr/>
            </p:nvCxnSpPr>
            <p:spPr>
              <a:xfrm flipV="1">
                <a:off x="3395717" y="3720939"/>
                <a:ext cx="194197" cy="382811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cxnSp>
          <p:nvCxnSpPr>
            <p:cNvPr id="12" name="Straight Arrow Connector 11"/>
            <p:cNvCxnSpPr>
              <a:stCxn id="46" idx="3"/>
            </p:cNvCxnSpPr>
            <p:nvPr/>
          </p:nvCxnSpPr>
          <p:spPr>
            <a:xfrm>
              <a:off x="3391109" y="4105594"/>
              <a:ext cx="316425" cy="30366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Arrow Connector 12"/>
            <p:cNvCxnSpPr>
              <a:stCxn id="46" idx="3"/>
              <a:endCxn id="83" idx="3"/>
            </p:cNvCxnSpPr>
            <p:nvPr/>
          </p:nvCxnSpPr>
          <p:spPr>
            <a:xfrm>
              <a:off x="3391109" y="4105594"/>
              <a:ext cx="329074" cy="8387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4" name="Group 13"/>
            <p:cNvGrpSpPr/>
            <p:nvPr/>
          </p:nvGrpSpPr>
          <p:grpSpPr>
            <a:xfrm>
              <a:off x="4153722" y="3872821"/>
              <a:ext cx="838196" cy="623201"/>
              <a:chOff x="2514599" y="4992781"/>
              <a:chExt cx="1169066" cy="81803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514599" y="4992781"/>
                <a:ext cx="1169066" cy="813007"/>
                <a:chOff x="3581401" y="4072591"/>
                <a:chExt cx="2873429" cy="1743019"/>
              </a:xfrm>
            </p:grpSpPr>
            <p:pic>
              <p:nvPicPr>
                <p:cNvPr id="41" name="Picture 2" descr="E:\RV &amp; SG Cut-away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031" t="50398" r="27938" b="37307"/>
                <a:stretch/>
              </p:blipFill>
              <p:spPr bwMode="auto">
                <a:xfrm>
                  <a:off x="3581401" y="4072591"/>
                  <a:ext cx="2873429" cy="1743019"/>
                </a:xfrm>
                <a:prstGeom prst="rect">
                  <a:avLst/>
                </a:prstGeom>
                <a:noFill/>
                <a:ln>
                  <a:solidFill>
                    <a:sysClr val="windowText" lastClr="000000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2" name="Bent Arrow 41"/>
                <p:cNvSpPr/>
                <p:nvPr/>
              </p:nvSpPr>
              <p:spPr>
                <a:xfrm flipH="1">
                  <a:off x="4772956" y="5027638"/>
                  <a:ext cx="506139" cy="375568"/>
                </a:xfrm>
                <a:prstGeom prst="bentArrow">
                  <a:avLst>
                    <a:gd name="adj1" fmla="val 25000"/>
                    <a:gd name="adj2" fmla="val 24107"/>
                    <a:gd name="adj3" fmla="val 25000"/>
                    <a:gd name="adj4" fmla="val 58034"/>
                  </a:avLst>
                </a:prstGeom>
                <a:solidFill>
                  <a:srgbClr val="FF0000"/>
                </a:solidFill>
                <a:ln w="3175" cap="flat" cmpd="sng" algn="ctr">
                  <a:solidFill>
                    <a:srgbClr val="FF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Bent Arrow 42"/>
                <p:cNvSpPr/>
                <p:nvPr/>
              </p:nvSpPr>
              <p:spPr>
                <a:xfrm rot="5400000" flipH="1" flipV="1">
                  <a:off x="4279107" y="4727844"/>
                  <a:ext cx="384285" cy="362234"/>
                </a:xfrm>
                <a:prstGeom prst="bentArrow">
                  <a:avLst>
                    <a:gd name="adj1" fmla="val 20806"/>
                    <a:gd name="adj2" fmla="val 25000"/>
                    <a:gd name="adj3" fmla="val 31987"/>
                    <a:gd name="adj4" fmla="val 60519"/>
                  </a:avLst>
                </a:prstGeom>
                <a:solidFill>
                  <a:srgbClr val="FF0000"/>
                </a:solidFill>
                <a:ln w="3175" cap="flat" cmpd="sng" algn="ctr">
                  <a:solidFill>
                    <a:srgbClr val="FF0000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Bent Arrow 43"/>
                <p:cNvSpPr/>
                <p:nvPr/>
              </p:nvSpPr>
              <p:spPr>
                <a:xfrm flipV="1">
                  <a:off x="4143194" y="5120738"/>
                  <a:ext cx="629763" cy="205738"/>
                </a:xfrm>
                <a:prstGeom prst="bentArrow">
                  <a:avLst>
                    <a:gd name="adj1" fmla="val 25000"/>
                    <a:gd name="adj2" fmla="val 23107"/>
                    <a:gd name="adj3" fmla="val 25000"/>
                    <a:gd name="adj4" fmla="val 75072"/>
                  </a:avLst>
                </a:prstGeom>
                <a:solidFill>
                  <a:srgbClr val="05FBEF"/>
                </a:solidFill>
                <a:ln w="3175" cap="flat" cmpd="sng" algn="ctr">
                  <a:solidFill>
                    <a:srgbClr val="05FBEF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Bent Arrow 44"/>
                <p:cNvSpPr/>
                <p:nvPr/>
              </p:nvSpPr>
              <p:spPr>
                <a:xfrm flipV="1">
                  <a:off x="4558827" y="4783249"/>
                  <a:ext cx="227303" cy="153273"/>
                </a:xfrm>
                <a:prstGeom prst="bentArrow">
                  <a:avLst>
                    <a:gd name="adj1" fmla="val 25000"/>
                    <a:gd name="adj2" fmla="val 23107"/>
                    <a:gd name="adj3" fmla="val 25000"/>
                    <a:gd name="adj4" fmla="val 75072"/>
                  </a:avLst>
                </a:prstGeom>
                <a:solidFill>
                  <a:srgbClr val="05FBEF"/>
                </a:solidFill>
                <a:ln w="3175" cap="flat" cmpd="sng" algn="ctr">
                  <a:solidFill>
                    <a:srgbClr val="05FBEF"/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9" name="Down Arrow 38"/>
              <p:cNvSpPr>
                <a:spLocks noChangeAspect="1"/>
              </p:cNvSpPr>
              <p:nvPr/>
            </p:nvSpPr>
            <p:spPr>
              <a:xfrm rot="10800000">
                <a:off x="2802950" y="5085660"/>
                <a:ext cx="76200" cy="114301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Down Arrow 39"/>
              <p:cNvSpPr>
                <a:spLocks noChangeAspect="1"/>
              </p:cNvSpPr>
              <p:nvPr/>
            </p:nvSpPr>
            <p:spPr>
              <a:xfrm rot="10800000">
                <a:off x="3152129" y="5696515"/>
                <a:ext cx="76200" cy="114300"/>
              </a:xfrm>
              <a:prstGeom prst="downArrow">
                <a:avLst/>
              </a:prstGeom>
              <a:solidFill>
                <a:srgbClr val="FF0000"/>
              </a:solidFill>
              <a:ln w="3175" cap="flat" cmpd="sng" algn="ctr">
                <a:solidFill>
                  <a:srgbClr val="FF0000"/>
                </a:solidFill>
                <a:prstDash val="solid"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236415" y="634305"/>
              <a:ext cx="1135245" cy="530810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70000">
                  <a:sysClr val="window" lastClr="FFFFFF"/>
                </a:gs>
                <a:gs pos="100000">
                  <a:srgbClr val="FFEBFA"/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36415" y="1156005"/>
              <a:ext cx="1135245" cy="694910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65000"/>
                  </a:sysClr>
                </a:gs>
                <a:gs pos="70000">
                  <a:sysClr val="window" lastClr="FFFFFF"/>
                </a:gs>
                <a:gs pos="100000">
                  <a:srgbClr val="FFEBFA">
                    <a:alpha val="29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36415" y="1850915"/>
              <a:ext cx="1135245" cy="1564265"/>
            </a:xfrm>
            <a:prstGeom prst="rect">
              <a:avLst/>
            </a:prstGeom>
            <a:gradFill>
              <a:gsLst>
                <a:gs pos="0">
                  <a:sysClr val="window" lastClr="FFFFFF">
                    <a:lumMod val="50000"/>
                  </a:sysClr>
                </a:gs>
                <a:gs pos="70000">
                  <a:sysClr val="window" lastClr="FFFFFF"/>
                </a:gs>
                <a:gs pos="100000">
                  <a:srgbClr val="FFEBFA">
                    <a:alpha val="29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336443" y="2379524"/>
              <a:ext cx="1072268" cy="374714"/>
              <a:chOff x="2409528" y="2769766"/>
              <a:chExt cx="1072268" cy="374714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09528" y="2769766"/>
                <a:ext cx="928234" cy="374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</a:rPr>
                  <a:t>COOLANT COOLS FLOWING DOWN STEAM GENERATOR TUBES </a:t>
                </a:r>
              </a:p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</a:rPr>
                  <a:t>(PRODUCING STEAM ON SHELLSIDE)</a:t>
                </a: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3278144" y="2973398"/>
                <a:ext cx="203652" cy="165701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9" name="TextBox 18"/>
            <p:cNvSpPr txBox="1"/>
            <p:nvPr/>
          </p:nvSpPr>
          <p:spPr>
            <a:xfrm rot="16200000">
              <a:off x="2016742" y="812993"/>
              <a:ext cx="616950" cy="150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UPC" pitchFamily="18" charset="-34"/>
                  <a:cs typeface="AngsanaUPC" pitchFamily="18" charset="-34"/>
                </a:rPr>
                <a:t>PRESSURIZER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1884538" y="1368961"/>
              <a:ext cx="881356" cy="173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UPC" pitchFamily="18" charset="-34"/>
                  <a:cs typeface="AngsanaUPC" pitchFamily="18" charset="-34"/>
                </a:rPr>
                <a:t>SUPERHEATER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776601" y="2394162"/>
              <a:ext cx="1119685" cy="18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UPC" pitchFamily="18" charset="-34"/>
                  <a:cs typeface="AngsanaUPC" pitchFamily="18" charset="-34"/>
                </a:rPr>
                <a:t>STEAM GENERATOR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3872271" y="3278165"/>
              <a:ext cx="1141416" cy="263148"/>
              <a:chOff x="4337805" y="3467153"/>
              <a:chExt cx="1141416" cy="263148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4550986" y="3467153"/>
                <a:ext cx="928235" cy="22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</a:rPr>
                  <a:t>HOT COOLANT ENTERS THE HEAT EXCHANGER STACK</a:t>
                </a:r>
              </a:p>
            </p:txBody>
          </p:sp>
          <p:cxnSp>
            <p:nvCxnSpPr>
              <p:cNvPr id="35" name="Straight Arrow Connector 34"/>
              <p:cNvCxnSpPr>
                <a:stCxn id="34" idx="1"/>
              </p:cNvCxnSpPr>
              <p:nvPr/>
            </p:nvCxnSpPr>
            <p:spPr>
              <a:xfrm flipH="1">
                <a:off x="4337805" y="3579567"/>
                <a:ext cx="213180" cy="15073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grpSp>
          <p:nvGrpSpPr>
            <p:cNvPr id="23" name="Group 22"/>
            <p:cNvGrpSpPr/>
            <p:nvPr/>
          </p:nvGrpSpPr>
          <p:grpSpPr>
            <a:xfrm>
              <a:off x="3869929" y="4746128"/>
              <a:ext cx="1193428" cy="307777"/>
              <a:chOff x="4333505" y="4608938"/>
              <a:chExt cx="1297736" cy="307777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4564441" y="4608938"/>
                <a:ext cx="1066800" cy="224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</a:rPr>
                  <a:t>HOT COOLANT RISES FROM THE CORE</a:t>
                </a: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 flipH="1">
                <a:off x="4333505" y="4762827"/>
                <a:ext cx="263210" cy="15388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4" name="TextBox 23"/>
            <p:cNvSpPr txBox="1"/>
            <p:nvPr/>
          </p:nvSpPr>
          <p:spPr>
            <a:xfrm rot="16200000">
              <a:off x="1673035" y="4043093"/>
              <a:ext cx="1369545" cy="18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gsanaUPC" pitchFamily="18" charset="-34"/>
                  <a:cs typeface="AngsanaUPC" pitchFamily="18" charset="-34"/>
                </a:rPr>
                <a:t>REACTOR VESSEL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359319" y="888389"/>
              <a:ext cx="1077638" cy="607925"/>
              <a:chOff x="3220517" y="1355013"/>
              <a:chExt cx="1077638" cy="607925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3220517" y="1355013"/>
                <a:ext cx="1077638" cy="50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</a:rPr>
                  <a:t>COOLANT COOLS FLOWING DOWN SUPERHEATER TUBES</a:t>
                </a: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Narrow" pitchFamily="34" charset="0"/>
                  </a:rPr>
                  <a:t>(SUPERHEATING STEAM ON SHELLSIDE)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3913858" y="1792907"/>
                <a:ext cx="364027" cy="170031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26" name="Right Arrow 25"/>
            <p:cNvSpPr/>
            <p:nvPr/>
          </p:nvSpPr>
          <p:spPr>
            <a:xfrm>
              <a:off x="3052660" y="3154500"/>
              <a:ext cx="304800" cy="141720"/>
            </a:xfrm>
            <a:prstGeom prst="rightArrow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36603" y="3117383"/>
              <a:ext cx="793964" cy="29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</a:rPr>
                <a:t>FEEDWATER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</a:rPr>
                <a:t>IN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3686156" y="1184564"/>
              <a:ext cx="304800" cy="141720"/>
            </a:xfrm>
            <a:prstGeom prst="rightArrow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33772" y="1118993"/>
              <a:ext cx="905378" cy="29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</a:rPr>
                <a:t>SUPERHEATED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</a:rPr>
                <a:t>STEAM OUT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03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67643"/>
            <a:ext cx="3390900" cy="483711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Multiple SMR-160s can be installed at one site.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Each unit is Autonomous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Small footprint, under 5 Acres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Short time to commissioning, ~2 Years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All nuclear commodities (core &amp; spent fuel in the pool) are deep underground &amp; protected from missiles</a:t>
            </a:r>
            <a:r>
              <a:rPr lang="en-US" sz="1600" dirty="0"/>
              <a:t>.</a:t>
            </a:r>
            <a:endParaRPr lang="en-US" sz="1600" dirty="0" smtClean="0"/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Approx. 3.5  years refueling cycle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/>
              <a:t>Cartridge ensures short outage durations </a:t>
            </a:r>
            <a:r>
              <a:rPr lang="en-US" sz="1600" dirty="0" smtClean="0">
                <a:sym typeface="Symbol"/>
              </a:rPr>
              <a:t> 5 days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600" dirty="0" smtClean="0">
                <a:sym typeface="Symbol"/>
              </a:rPr>
              <a:t>Used fuel stored at site in inconspicuous underground cavities after a mere 3 years of decay</a:t>
            </a:r>
            <a:endParaRPr lang="en-US" sz="1600" dirty="0"/>
          </a:p>
          <a:p>
            <a:pPr>
              <a:spcAft>
                <a:spcPts val="400"/>
              </a:spcAft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6700" y="174625"/>
            <a:ext cx="6197600" cy="666750"/>
          </a:xfrm>
        </p:spPr>
        <p:txBody>
          <a:bodyPr/>
          <a:lstStyle/>
          <a:p>
            <a:pPr algn="ctr"/>
            <a:r>
              <a:rPr lang="en-US" sz="2800" dirty="0" smtClean="0"/>
              <a:t>SMR 160 Design Attributes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3E3A1-9CF0-43B5-B49F-6B31D38AFA7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This presentation material’s ownership by Holtec International is protected by international laws on intellectual properties.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962150"/>
            <a:ext cx="5591175" cy="4189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6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E:\foa Renderings\containement section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3" t="3056" r="34780"/>
          <a:stretch/>
        </p:blipFill>
        <p:spPr bwMode="auto">
          <a:xfrm>
            <a:off x="6437637" y="1453563"/>
            <a:ext cx="1560579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-161926" y="1531493"/>
            <a:ext cx="6515101" cy="505640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The reactor </a:t>
            </a:r>
            <a:r>
              <a:rPr lang="en-US" sz="2000" dirty="0"/>
              <a:t>c</a:t>
            </a:r>
            <a:r>
              <a:rPr lang="en-US" sz="2000" dirty="0" smtClean="0"/>
              <a:t>ore is located deep underground.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Because the reactor water is unborated it has a strong negative </a:t>
            </a:r>
            <a:r>
              <a:rPr lang="en-US" sz="2000" dirty="0"/>
              <a:t>reactivity coefficient, the reactor becomes subcritical as soon as the water temperature in the core begins to rise above the design point</a:t>
            </a:r>
            <a:r>
              <a:rPr lang="en-US" sz="20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Core is cooled under </a:t>
            </a:r>
            <a:r>
              <a:rPr lang="en-US" sz="2000" i="1" dirty="0" smtClean="0"/>
              <a:t>all</a:t>
            </a:r>
            <a:r>
              <a:rPr lang="en-US" sz="2000" dirty="0" smtClean="0"/>
              <a:t> scenarios (normal operating or forced shut down) by gravitational action (no pumps!).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containment </a:t>
            </a:r>
            <a:r>
              <a:rPr lang="en-US" sz="2000" dirty="0" smtClean="0"/>
              <a:t>is a missile-resistant steel </a:t>
            </a:r>
            <a:r>
              <a:rPr lang="en-US" sz="2000" dirty="0"/>
              <a:t>structure that </a:t>
            </a:r>
            <a:r>
              <a:rPr lang="en-US" sz="2000" dirty="0" smtClean="0"/>
              <a:t>efficiently dissipates heat </a:t>
            </a:r>
            <a:r>
              <a:rPr lang="en-US" sz="2000" dirty="0"/>
              <a:t>to the </a:t>
            </a:r>
            <a:r>
              <a:rPr lang="en-US" sz="2000" dirty="0" smtClean="0"/>
              <a:t>environment (Holtec Patent) to an external reservoir of water.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The external reservoir serves as the ultimate heat sink for all waste plant heat (Holtec Patent).</a:t>
            </a:r>
          </a:p>
          <a:p>
            <a:pPr marL="450850" lvl="1" indent="0">
              <a:buNone/>
            </a:pPr>
            <a:endParaRPr lang="en-US" sz="1400" b="1" dirty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536700" y="226135"/>
            <a:ext cx="6176761" cy="8120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800" b="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1800" b="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1800" b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1800" b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1800" b="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1800" b="0" dirty="0" smtClean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800" b="0" dirty="0" smtClean="0">
                <a:ea typeface="+mn-ea"/>
                <a:cs typeface="+mn-cs"/>
              </a:rPr>
              <a:t>Design </a:t>
            </a:r>
            <a:r>
              <a:rPr lang="en-US" sz="2800" b="0" dirty="0">
                <a:ea typeface="+mn-ea"/>
                <a:cs typeface="+mn-cs"/>
              </a:rPr>
              <a:t>Features Configured for </a:t>
            </a:r>
            <a:r>
              <a:rPr lang="en-US" sz="2800" b="0" dirty="0" smtClean="0">
                <a:ea typeface="+mn-ea"/>
                <a:cs typeface="+mn-cs"/>
              </a:rPr>
              <a:t>Utmost </a:t>
            </a:r>
            <a:r>
              <a:rPr lang="en-US" sz="2800" b="0" dirty="0">
                <a:ea typeface="+mn-ea"/>
                <a:cs typeface="+mn-cs"/>
              </a:rPr>
              <a:t>Safety &amp; Security</a:t>
            </a:r>
            <a:r>
              <a:rPr lang="en-US" sz="1800" b="0" dirty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1800" b="0" dirty="0">
                <a:solidFill>
                  <a:srgbClr val="000000"/>
                </a:solidFill>
                <a:ea typeface="+mn-ea"/>
                <a:cs typeface="+mn-cs"/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fld id="{EC50FA48-6C53-4057-8115-CA8183146789}" type="slidenum">
              <a:rPr lang="en-US" sz="1000" smtClean="0">
                <a:solidFill>
                  <a:schemeClr val="tx1"/>
                </a:solidFill>
              </a:rPr>
              <a:pPr/>
              <a:t>6</a:t>
            </a:fld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68697" y="5758364"/>
            <a:ext cx="1355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Elevation</a:t>
            </a:r>
            <a:r>
              <a:rPr lang="en-US" dirty="0" smtClean="0"/>
              <a:t> -105’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7333412" y="5896578"/>
            <a:ext cx="499053" cy="0"/>
          </a:xfrm>
          <a:prstGeom prst="lin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832465" y="4480329"/>
            <a:ext cx="126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Elevation</a:t>
            </a:r>
            <a:r>
              <a:rPr lang="en-US" dirty="0" smtClean="0"/>
              <a:t> -43’</a:t>
            </a:r>
            <a:endParaRPr lang="en-US" dirty="0"/>
          </a:p>
        </p:txBody>
      </p:sp>
      <p:cxnSp>
        <p:nvCxnSpPr>
          <p:cNvPr id="11" name="Straight Connector 10"/>
          <p:cNvCxnSpPr>
            <a:stCxn id="10" idx="1"/>
          </p:cNvCxnSpPr>
          <p:nvPr/>
        </p:nvCxnSpPr>
        <p:spPr bwMode="auto">
          <a:xfrm flipH="1">
            <a:off x="7217927" y="4634218"/>
            <a:ext cx="614538" cy="0"/>
          </a:xfrm>
          <a:prstGeom prst="lin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768697" y="3532454"/>
            <a:ext cx="126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Elevation</a:t>
            </a:r>
            <a:r>
              <a:rPr lang="en-US" dirty="0" smtClean="0"/>
              <a:t> 0’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7443913" y="3701731"/>
            <a:ext cx="388552" cy="1"/>
          </a:xfrm>
          <a:prstGeom prst="lin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683754" y="6117003"/>
            <a:ext cx="1098378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Front Section</a:t>
            </a:r>
          </a:p>
          <a:p>
            <a:r>
              <a:rPr lang="en-US" u="sng" dirty="0" smtClean="0"/>
              <a:t>View</a:t>
            </a:r>
            <a:endParaRPr lang="en-US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7782132" y="1720749"/>
            <a:ext cx="1361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Elevation 91</a:t>
            </a:r>
            <a:r>
              <a:rPr lang="en-US" sz="1400" dirty="0" smtClean="0"/>
              <a:t>’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7443913" y="1883204"/>
            <a:ext cx="401987" cy="0"/>
          </a:xfrm>
          <a:prstGeom prst="lin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8727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38331" y="85725"/>
            <a:ext cx="6197600" cy="9271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5000"/>
              </a:spcBef>
            </a:pPr>
            <a:r>
              <a:rPr lang="en-US" sz="2800" b="0" kern="1200" dirty="0" smtClean="0">
                <a:latin typeface="Arial" charset="0"/>
                <a:ea typeface="+mn-ea"/>
                <a:cs typeface="+mn-cs"/>
              </a:rPr>
              <a:t/>
            </a:r>
            <a:br>
              <a:rPr lang="en-US" sz="2800" b="0" kern="1200" dirty="0" smtClean="0">
                <a:latin typeface="Arial" charset="0"/>
                <a:ea typeface="+mn-ea"/>
                <a:cs typeface="+mn-cs"/>
              </a:rPr>
            </a:br>
            <a:r>
              <a:rPr lang="en-US" sz="2800" b="0" kern="1200" dirty="0" smtClean="0">
                <a:latin typeface="Arial" charset="0"/>
                <a:ea typeface="+mn-ea"/>
                <a:cs typeface="+mn-cs"/>
              </a:rPr>
              <a:t>Design </a:t>
            </a:r>
            <a:r>
              <a:rPr lang="en-US" sz="2800" b="0" kern="1200" dirty="0">
                <a:latin typeface="Arial" charset="0"/>
                <a:ea typeface="+mn-ea"/>
                <a:cs typeface="+mn-cs"/>
              </a:rPr>
              <a:t>Features Configured for Utmost Safety &amp; Security</a:t>
            </a:r>
            <a:r>
              <a:rPr lang="en-US" sz="1800" b="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en-US" sz="1800" b="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3E3A1-9CF0-43B5-B49F-6B31D38AFA7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This presentation material’s ownership by Holtec International is protected by international laws on intellectual properties.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876675" y="1454610"/>
            <a:ext cx="5111496" cy="4994007"/>
            <a:chOff x="440" y="6868"/>
            <a:chExt cx="9296" cy="6214"/>
          </a:xfrm>
        </p:grpSpPr>
        <p:pic>
          <p:nvPicPr>
            <p:cNvPr id="1029" name="Picture 5" descr="contanment cut away vie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6885"/>
              <a:ext cx="9296" cy="6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 flipV="1">
              <a:off x="2269" y="8545"/>
              <a:ext cx="1562" cy="1917"/>
            </a:xfrm>
            <a:prstGeom prst="straightConnector1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304" y="12301"/>
              <a:ext cx="1983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Containment </a:t>
              </a:r>
            </a:p>
            <a:p>
              <a:pPr algn="l" eaLnBrk="1" hangingPunct="1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Structure (CS)</a:t>
              </a:r>
              <a:endParaRPr lang="en-US" sz="1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16" y="6868"/>
              <a:ext cx="2902" cy="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Containment </a:t>
              </a:r>
            </a:p>
            <a:p>
              <a:pPr algn="l" eaLnBrk="1" hangingPunct="1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Enclosure Structure (CES)</a:t>
              </a:r>
              <a:endParaRPr lang="en-US" sz="18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85" y="7927"/>
              <a:ext cx="194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Water Filled</a:t>
              </a:r>
            </a:p>
            <a:p>
              <a:pPr algn="l" eaLnBrk="1" hangingPunct="1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Annular Region</a:t>
              </a:r>
              <a:endParaRPr lang="en-US" sz="18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>
              <a:off x="2133" y="7539"/>
              <a:ext cx="1598" cy="1858"/>
            </a:xfrm>
            <a:prstGeom prst="straightConnector1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H="1">
              <a:off x="2866" y="11243"/>
              <a:ext cx="1089" cy="1201"/>
            </a:xfrm>
            <a:prstGeom prst="straightConnector1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3618" y="12174"/>
              <a:ext cx="2353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Core Located</a:t>
              </a:r>
            </a:p>
            <a:p>
              <a:pPr algn="l" eaLnBrk="1" hangingPunct="1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Deep Underground</a:t>
              </a:r>
              <a:endParaRPr lang="en-US" sz="18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flipH="1">
              <a:off x="4660" y="11870"/>
              <a:ext cx="498" cy="574"/>
            </a:xfrm>
            <a:prstGeom prst="straightConnector1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662" y="11410"/>
              <a:ext cx="2436" cy="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hangingPunct="1">
                <a:spcBef>
                  <a:spcPct val="0"/>
                </a:spcBef>
                <a:spcAft>
                  <a:spcPts val="1000"/>
                </a:spcAft>
              </a:pPr>
              <a:r>
                <a:rPr lang="en-US" sz="1100" b="1" dirty="0" smtClean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Onsite Underground Used Fuel Storage Facility</a:t>
              </a:r>
              <a:endParaRPr lang="en-US" sz="18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>
              <a:off x="1522" y="10922"/>
              <a:ext cx="301" cy="536"/>
            </a:xfrm>
            <a:prstGeom prst="straightConnector1">
              <a:avLst/>
            </a:prstGeom>
            <a:noFill/>
            <a:ln w="158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142875" y="1585517"/>
            <a:ext cx="3809999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1463" indent="-271463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A50021"/>
              </a:buClr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5963" indent="-265113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Font typeface="Arial" charset="0"/>
              <a:buChar char="–"/>
              <a:defRPr sz="1600">
                <a:solidFill>
                  <a:srgbClr val="000000"/>
                </a:solidFill>
                <a:latin typeface="+mn-lt"/>
              </a:defRPr>
            </a:lvl2pPr>
            <a:lvl3pPr marL="1162050" indent="-2667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Font typeface="Arial" charset="0"/>
              <a:buChar char="&gt;"/>
              <a:defRPr sz="1400">
                <a:solidFill>
                  <a:srgbClr val="000000"/>
                </a:solidFill>
                <a:latin typeface="+mn-lt"/>
              </a:defRPr>
            </a:lvl3pPr>
            <a:lvl4pPr marL="1614488" indent="-2730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Font typeface="Arial" charset="0"/>
              <a:buChar char="&gt;"/>
              <a:defRPr sz="1200">
                <a:solidFill>
                  <a:srgbClr val="000000"/>
                </a:solidFill>
                <a:latin typeface="+mn-lt"/>
              </a:defRPr>
            </a:lvl4pPr>
            <a:lvl5pPr marL="2068513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Font typeface="Arial" charset="0"/>
              <a:buChar char="&gt;"/>
              <a:defRPr sz="1200">
                <a:solidFill>
                  <a:srgbClr val="000000"/>
                </a:solidFill>
                <a:latin typeface="+mn-lt"/>
              </a:defRPr>
            </a:lvl5pPr>
            <a:lvl6pPr marL="2525713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Font typeface="Arial" charset="0"/>
              <a:buChar char="&gt;"/>
              <a:defRPr sz="1200">
                <a:solidFill>
                  <a:srgbClr val="000000"/>
                </a:solidFill>
                <a:latin typeface="+mn-lt"/>
              </a:defRPr>
            </a:lvl6pPr>
            <a:lvl7pPr marL="2982913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Font typeface="Arial" charset="0"/>
              <a:buChar char="&gt;"/>
              <a:defRPr sz="1200">
                <a:solidFill>
                  <a:srgbClr val="000000"/>
                </a:solidFill>
                <a:latin typeface="+mn-lt"/>
              </a:defRPr>
            </a:lvl7pPr>
            <a:lvl8pPr marL="3440113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Font typeface="Arial" charset="0"/>
              <a:buChar char="&gt;"/>
              <a:defRPr sz="1200">
                <a:solidFill>
                  <a:srgbClr val="000000"/>
                </a:solidFill>
                <a:latin typeface="+mn-lt"/>
              </a:defRPr>
            </a:lvl8pPr>
            <a:lvl9pPr marL="3897313" indent="-228600" algn="l" rtl="0" fontAlgn="base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Font typeface="Arial" charset="0"/>
              <a:buChar char="&gt;"/>
              <a:defRPr sz="12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kern="0" dirty="0" smtClean="0"/>
              <a:t>       </a:t>
            </a:r>
            <a:endParaRPr lang="en-US" sz="2400" kern="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20" y="1831975"/>
            <a:ext cx="411783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619" y="1585517"/>
            <a:ext cx="3555855" cy="522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/>
              <a:t>Containment has few penetrations.</a:t>
            </a:r>
          </a:p>
          <a:p>
            <a:pPr algn="l"/>
            <a:endParaRPr lang="en-US" sz="1800" dirty="0" smtClean="0"/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dirty="0" smtClean="0"/>
              <a:t>Large pipe break Loss of Coolant Accident (LOCA) rendered non-credible by design: </a:t>
            </a:r>
            <a:r>
              <a:rPr lang="en-US" sz="1800" i="1" dirty="0" smtClean="0"/>
              <a:t>no large piping in the Reactor Coolant System (RCS) loop.</a:t>
            </a:r>
          </a:p>
          <a:p>
            <a:pPr algn="l"/>
            <a:endParaRPr lang="en-US" sz="1800" dirty="0" smtClean="0"/>
          </a:p>
          <a:p>
            <a:pPr marL="171450" indent="-171450" algn="l">
              <a:buFont typeface="Arial" pitchFamily="34" charset="0"/>
              <a:buChar char="•"/>
            </a:pPr>
            <a:r>
              <a:rPr lang="en-US" sz="1800" i="1" dirty="0" smtClean="0"/>
              <a:t>Double</a:t>
            </a:r>
            <a:r>
              <a:rPr lang="en-US" sz="1800" dirty="0" smtClean="0"/>
              <a:t> structural protection against crashing aircraft. Fuel is protected by airplane crash resistant Containment Enclosure Structure(CES) and by Containment Building.</a:t>
            </a:r>
          </a:p>
          <a:p>
            <a:pPr algn="l"/>
            <a:endParaRPr lang="en-US" sz="1600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182250" y="1547417"/>
            <a:ext cx="6612250" cy="4888362"/>
          </a:xfrm>
        </p:spPr>
        <p:txBody>
          <a:bodyPr/>
          <a:lstStyle/>
          <a:p>
            <a:pPr lvl="1"/>
            <a:r>
              <a:rPr lang="en-US" dirty="0" smtClean="0"/>
              <a:t>The Containment &amp; its internals  </a:t>
            </a:r>
            <a:r>
              <a:rPr lang="en-US" dirty="0"/>
              <a:t>designed to withstand the strongest Design Basis Earthquake postulated for </a:t>
            </a:r>
            <a:r>
              <a:rPr lang="en-US" dirty="0" smtClean="0"/>
              <a:t>(virtually) all existing </a:t>
            </a:r>
            <a:r>
              <a:rPr lang="en-US" dirty="0"/>
              <a:t>U.S. </a:t>
            </a:r>
            <a:r>
              <a:rPr lang="en-US" dirty="0" smtClean="0"/>
              <a:t>nuclear </a:t>
            </a:r>
            <a:r>
              <a:rPr lang="en-US" dirty="0"/>
              <a:t>plant </a:t>
            </a:r>
            <a:r>
              <a:rPr lang="en-US" dirty="0" smtClean="0"/>
              <a:t>locations.</a:t>
            </a:r>
          </a:p>
          <a:p>
            <a:pPr lvl="1"/>
            <a:r>
              <a:rPr lang="en-US" dirty="0"/>
              <a:t>Tall column of water above the reactor core – large coolant </a:t>
            </a:r>
            <a:r>
              <a:rPr lang="en-US" dirty="0" smtClean="0"/>
              <a:t>inventory. No penetration in the RV for the bottom 45  ft.</a:t>
            </a:r>
          </a:p>
          <a:p>
            <a:pPr lvl="1"/>
            <a:r>
              <a:rPr lang="en-US" dirty="0"/>
              <a:t>The RCS, fuel pool and small break LOCA are passively cooled during a </a:t>
            </a:r>
            <a:r>
              <a:rPr lang="en-US" i="1" dirty="0"/>
              <a:t>station black out </a:t>
            </a:r>
            <a:r>
              <a:rPr lang="en-US" i="1" dirty="0" smtClean="0"/>
              <a:t>event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Containment remains passively self-cooling indefinitely after a LOCA or a station black-out.</a:t>
            </a:r>
          </a:p>
          <a:p>
            <a:pPr lvl="1"/>
            <a:r>
              <a:rPr lang="en-US" dirty="0" smtClean="0"/>
              <a:t>Post-LOCA peak pressure is reduced to 50% of its peak value in less than two hours by purely passive action(regulatory requirement is 24 hours).</a:t>
            </a:r>
          </a:p>
          <a:p>
            <a:pPr lvl="1"/>
            <a:r>
              <a:rPr lang="en-US" i="1" dirty="0"/>
              <a:t>All</a:t>
            </a:r>
            <a:r>
              <a:rPr lang="en-US" dirty="0"/>
              <a:t> safety systems are </a:t>
            </a:r>
            <a:r>
              <a:rPr lang="en-US" dirty="0" smtClean="0"/>
              <a:t>located inside </a:t>
            </a:r>
            <a:r>
              <a:rPr lang="en-US" dirty="0"/>
              <a:t>the containment.</a:t>
            </a:r>
          </a:p>
          <a:p>
            <a:pPr lvl="1"/>
            <a:r>
              <a:rPr lang="en-US" dirty="0"/>
              <a:t>Diesel power </a:t>
            </a:r>
            <a:r>
              <a:rPr lang="en-US" dirty="0" smtClean="0"/>
              <a:t>used only for non-safety functions such as start up and  </a:t>
            </a:r>
            <a:r>
              <a:rPr lang="en-US" dirty="0"/>
              <a:t>for DC battery charging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All safety-related valves engineered to activate automatically (fail safe) upon loss of power.</a:t>
            </a:r>
            <a:endParaRPr lang="en-US" dirty="0"/>
          </a:p>
          <a:p>
            <a:pPr lvl="1"/>
            <a:endParaRPr lang="en-US" sz="18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587499" y="188035"/>
            <a:ext cx="6121401" cy="677833"/>
          </a:xfrm>
        </p:spPr>
        <p:txBody>
          <a:bodyPr/>
          <a:lstStyle/>
          <a:p>
            <a:pPr marL="271463" lvl="0" indent="-271463">
              <a:lnSpc>
                <a:spcPct val="100000"/>
              </a:lnSpc>
              <a:spcBef>
                <a:spcPct val="60000"/>
              </a:spcBef>
            </a:pPr>
            <a:r>
              <a:rPr lang="en-US" sz="2800" b="0" kern="1200" dirty="0" smtClean="0">
                <a:latin typeface="Arial" charset="0"/>
              </a:rPr>
              <a:t/>
            </a:r>
            <a:br>
              <a:rPr lang="en-US" sz="2800" b="0" kern="1200" dirty="0" smtClean="0">
                <a:latin typeface="Arial" charset="0"/>
              </a:rPr>
            </a:br>
            <a:r>
              <a:rPr lang="en-US" sz="2800" b="0" kern="1200" dirty="0" smtClean="0">
                <a:latin typeface="Arial" charset="0"/>
              </a:rPr>
              <a:t>Design </a:t>
            </a:r>
            <a:r>
              <a:rPr lang="en-US" sz="2800" b="0" kern="1200" dirty="0">
                <a:latin typeface="Arial" charset="0"/>
              </a:rPr>
              <a:t>Features Configured for Utmost Safety &amp; Security</a:t>
            </a:r>
            <a:r>
              <a:rPr lang="en-US" sz="1800" b="0" kern="12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b="0" kern="1200" dirty="0">
                <a:solidFill>
                  <a:srgbClr val="000000"/>
                </a:solidFill>
                <a:latin typeface="Arial" charset="0"/>
              </a:rPr>
            </a:br>
            <a:endParaRPr lang="en-US" sz="28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fld id="{EC50FA48-6C53-4057-8115-CA8183146789}" type="slidenum">
              <a:rPr lang="en-US" sz="1000" smtClean="0">
                <a:solidFill>
                  <a:schemeClr val="tx1"/>
                </a:solidFill>
              </a:rPr>
              <a:pPr/>
              <a:t>8</a:t>
            </a:fld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This presentation material’s ownership by Holtec International is protected by international laws on intellectual properties.</a:t>
            </a:r>
          </a:p>
        </p:txBody>
      </p:sp>
      <p:pic>
        <p:nvPicPr>
          <p:cNvPr id="1026" name="Picture 2" descr="E:\foa Renderings\REACTOR PRESSURE VESSEL -POWERPOI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16688" r="49402" b="8056"/>
          <a:stretch/>
        </p:blipFill>
        <p:spPr bwMode="auto">
          <a:xfrm>
            <a:off x="7480299" y="1651000"/>
            <a:ext cx="1118937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E:\foa Renderings\containement section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3" t="3056" r="34780"/>
          <a:stretch/>
        </p:blipFill>
        <p:spPr bwMode="auto">
          <a:xfrm>
            <a:off x="5834574" y="1453563"/>
            <a:ext cx="1560579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182250" y="1547417"/>
            <a:ext cx="5791201" cy="5015350"/>
          </a:xfrm>
        </p:spPr>
        <p:txBody>
          <a:bodyPr/>
          <a:lstStyle/>
          <a:p>
            <a:r>
              <a:rPr lang="en-US" sz="2000" dirty="0" smtClean="0"/>
              <a:t>Enhanced Operational Features (cont’d)</a:t>
            </a:r>
          </a:p>
          <a:p>
            <a:pPr lvl="1"/>
            <a:r>
              <a:rPr lang="en-US" dirty="0"/>
              <a:t>In-containment </a:t>
            </a:r>
            <a:r>
              <a:rPr lang="en-US" dirty="0" smtClean="0"/>
              <a:t>wet storage </a:t>
            </a:r>
            <a:r>
              <a:rPr lang="en-US" dirty="0"/>
              <a:t>of spent fuel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Fuel stored in “cartridge” form in the pool, decay heat removed by an innovative passive design (no pump or fuel pool cooler required) (Holtec Patent)</a:t>
            </a:r>
            <a:endParaRPr lang="en-US" dirty="0"/>
          </a:p>
          <a:p>
            <a:pPr lvl="1"/>
            <a:r>
              <a:rPr lang="en-US" dirty="0" smtClean="0"/>
              <a:t> air </a:t>
            </a:r>
            <a:r>
              <a:rPr lang="en-US" dirty="0"/>
              <a:t>cooled condenser option is available</a:t>
            </a:r>
            <a:r>
              <a:rPr lang="en-US" dirty="0" smtClean="0"/>
              <a:t>.</a:t>
            </a:r>
          </a:p>
          <a:p>
            <a:r>
              <a:rPr lang="en-US" sz="1600" dirty="0"/>
              <a:t>Integral pressurizer (eliminate large external piping</a:t>
            </a:r>
            <a:r>
              <a:rPr lang="en-US" sz="1600" dirty="0" smtClean="0"/>
              <a:t>).</a:t>
            </a:r>
            <a:endParaRPr lang="en-US" sz="1600" dirty="0"/>
          </a:p>
          <a:p>
            <a:r>
              <a:rPr lang="en-US" sz="1600" dirty="0"/>
              <a:t>Steam generation with superheating to maximize turbine blade </a:t>
            </a:r>
            <a:r>
              <a:rPr lang="en-US" sz="1600" dirty="0" smtClean="0"/>
              <a:t>life.</a:t>
            </a:r>
          </a:p>
          <a:p>
            <a:r>
              <a:rPr lang="en-US" sz="1600" dirty="0" smtClean="0"/>
              <a:t>No </a:t>
            </a:r>
            <a:r>
              <a:rPr lang="en-US" sz="1600" dirty="0"/>
              <a:t>boron in the reactor coolant in normal operation (to simplify system operations and mitigate internal corrosion/crud formation in the reactor system</a:t>
            </a:r>
            <a:r>
              <a:rPr lang="en-US" sz="1600" dirty="0" smtClean="0"/>
              <a:t>).</a:t>
            </a:r>
          </a:p>
          <a:p>
            <a:r>
              <a:rPr lang="en-US" sz="1600" dirty="0" smtClean="0"/>
              <a:t>The Containment can maintain safe configuration after LOCA </a:t>
            </a:r>
            <a:r>
              <a:rPr lang="en-US" sz="1600" i="1" dirty="0" smtClean="0"/>
              <a:t>indefinitely</a:t>
            </a:r>
            <a:r>
              <a:rPr lang="en-US" sz="1600" dirty="0" smtClean="0"/>
              <a:t>. The water inventory in the reactor vessel will be maintained without any time limit.</a:t>
            </a:r>
          </a:p>
          <a:p>
            <a:r>
              <a:rPr lang="en-US" sz="1600" dirty="0" smtClean="0"/>
              <a:t>No boron in spent fuel pool.</a:t>
            </a:r>
            <a:endParaRPr lang="en-US" sz="1600" dirty="0"/>
          </a:p>
          <a:p>
            <a:pPr lvl="1"/>
            <a:endParaRPr lang="en-US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1549399" y="213435"/>
            <a:ext cx="6210301" cy="677833"/>
          </a:xfrm>
        </p:spPr>
        <p:txBody>
          <a:bodyPr/>
          <a:lstStyle/>
          <a:p>
            <a:r>
              <a:rPr lang="en-US" sz="2800" b="0" kern="1200" dirty="0" smtClean="0">
                <a:latin typeface="Arial" charset="0"/>
              </a:rPr>
              <a:t/>
            </a:r>
            <a:br>
              <a:rPr lang="en-US" sz="2800" b="0" kern="1200" dirty="0" smtClean="0">
                <a:latin typeface="Arial" charset="0"/>
              </a:rPr>
            </a:br>
            <a:r>
              <a:rPr lang="en-US" sz="2800" b="0" kern="1200" dirty="0" smtClean="0">
                <a:latin typeface="Arial" charset="0"/>
              </a:rPr>
              <a:t>Design </a:t>
            </a:r>
            <a:r>
              <a:rPr lang="en-US" sz="2800" b="0" kern="1200" dirty="0">
                <a:latin typeface="Arial" charset="0"/>
              </a:rPr>
              <a:t>Features Configured for Utmost Safety &amp; Security</a:t>
            </a:r>
            <a:r>
              <a:rPr lang="en-US" sz="1800" b="0" kern="12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800" b="0" kern="1200" dirty="0">
                <a:solidFill>
                  <a:srgbClr val="000000"/>
                </a:solidFill>
                <a:latin typeface="Arial" charset="0"/>
              </a:rPr>
            </a:br>
            <a:endParaRPr lang="en-US" sz="28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fld id="{EC50FA48-6C53-4057-8115-CA8183146789}" type="slidenum">
              <a:rPr lang="en-US" sz="1000" smtClean="0">
                <a:solidFill>
                  <a:schemeClr val="tx1"/>
                </a:solidFill>
              </a:rPr>
              <a:pPr/>
              <a:t>9</a:t>
            </a:fld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000" dirty="0" smtClean="0">
                <a:solidFill>
                  <a:schemeClr val="tx1"/>
                </a:solidFill>
              </a:rPr>
              <a:t>This presentation material’s ownership by Holtec International is protected by international laws on intellectual properties.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1654" y="5681243"/>
            <a:ext cx="1355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Elevation 105’</a:t>
            </a:r>
            <a:endParaRPr lang="en-US" sz="1400" dirty="0"/>
          </a:p>
        </p:txBody>
      </p:sp>
      <p:cxnSp>
        <p:nvCxnSpPr>
          <p:cNvPr id="9" name="Straight Connector 8"/>
          <p:cNvCxnSpPr>
            <a:stCxn id="8" idx="1"/>
          </p:cNvCxnSpPr>
          <p:nvPr/>
        </p:nvCxnSpPr>
        <p:spPr bwMode="auto">
          <a:xfrm flipH="1" flipV="1">
            <a:off x="7021544" y="5819745"/>
            <a:ext cx="380110" cy="15387"/>
          </a:xfrm>
          <a:prstGeom prst="lin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654436" y="4430170"/>
            <a:ext cx="126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Elevation</a:t>
            </a:r>
            <a:r>
              <a:rPr lang="en-US" dirty="0" smtClean="0"/>
              <a:t> -43’</a:t>
            </a:r>
            <a:endParaRPr lang="en-US" dirty="0"/>
          </a:p>
        </p:txBody>
      </p:sp>
      <p:cxnSp>
        <p:nvCxnSpPr>
          <p:cNvPr id="11" name="Straight Connector 10"/>
          <p:cNvCxnSpPr>
            <a:stCxn id="10" idx="1"/>
          </p:cNvCxnSpPr>
          <p:nvPr/>
        </p:nvCxnSpPr>
        <p:spPr bwMode="auto">
          <a:xfrm flipH="1">
            <a:off x="7126523" y="4584059"/>
            <a:ext cx="527913" cy="0"/>
          </a:xfrm>
          <a:prstGeom prst="lin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612903" y="3498212"/>
            <a:ext cx="126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Elevation</a:t>
            </a:r>
            <a:r>
              <a:rPr lang="en-US" dirty="0" smtClean="0"/>
              <a:t> 0’</a:t>
            </a:r>
            <a:endParaRPr lang="en-US" dirty="0"/>
          </a:p>
        </p:txBody>
      </p:sp>
      <p:cxnSp>
        <p:nvCxnSpPr>
          <p:cNvPr id="13" name="Straight Connector 12"/>
          <p:cNvCxnSpPr>
            <a:stCxn id="12" idx="1"/>
          </p:cNvCxnSpPr>
          <p:nvPr/>
        </p:nvCxnSpPr>
        <p:spPr bwMode="auto">
          <a:xfrm flipH="1">
            <a:off x="7224351" y="3667489"/>
            <a:ext cx="388552" cy="1"/>
          </a:xfrm>
          <a:prstGeom prst="lin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106201" y="6091869"/>
            <a:ext cx="1098378" cy="4708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Front Section</a:t>
            </a:r>
          </a:p>
          <a:p>
            <a:r>
              <a:rPr lang="en-US" u="sng" dirty="0" smtClean="0"/>
              <a:t>View</a:t>
            </a:r>
            <a:endParaRPr lang="en-US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7381681" y="1507772"/>
            <a:ext cx="136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Integral Pressurizer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6762751" y="1769382"/>
            <a:ext cx="805007" cy="611616"/>
          </a:xfrm>
          <a:prstGeom prst="lin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490297" y="2223064"/>
            <a:ext cx="136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Super Heater</a:t>
            </a:r>
            <a:endParaRPr lang="en-US" sz="1400" dirty="0"/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 bwMode="auto">
          <a:xfrm flipH="1">
            <a:off x="6762750" y="2376953"/>
            <a:ext cx="727547" cy="490576"/>
          </a:xfrm>
          <a:prstGeom prst="lin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7395153" y="2605919"/>
            <a:ext cx="136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Steam Generator</a:t>
            </a:r>
            <a:endParaRPr lang="en-US" sz="14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flipH="1">
            <a:off x="6762751" y="2881615"/>
            <a:ext cx="805007" cy="495048"/>
          </a:xfrm>
          <a:prstGeom prst="line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7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-FORM-COMM-006 PPT Non-Animated  BLUE">
  <a:themeElements>
    <a:clrScheme name="">
      <a:dk1>
        <a:srgbClr val="000000"/>
      </a:dk1>
      <a:lt1>
        <a:srgbClr val="FFFFFF"/>
      </a:lt1>
      <a:dk2>
        <a:srgbClr val="E98300"/>
      </a:dk2>
      <a:lt2>
        <a:srgbClr val="240078"/>
      </a:lt2>
      <a:accent1>
        <a:srgbClr val="C50084"/>
      </a:accent1>
      <a:accent2>
        <a:srgbClr val="009FDA"/>
      </a:accent2>
      <a:accent3>
        <a:srgbClr val="FFFFFF"/>
      </a:accent3>
      <a:accent4>
        <a:srgbClr val="000000"/>
      </a:accent4>
      <a:accent5>
        <a:srgbClr val="DFAAC2"/>
      </a:accent5>
      <a:accent6>
        <a:srgbClr val="0090C5"/>
      </a:accent6>
      <a:hlink>
        <a:srgbClr val="69BE28"/>
      </a:hlink>
      <a:folHlink>
        <a:srgbClr val="952D98"/>
      </a:folHlink>
    </a:clrScheme>
    <a:fontScheme name="BE-FORM-COMM-006 PPT Non-Animated 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-FORM-COMM-006 PPT Non-Animated  BLUE 1">
        <a:dk1>
          <a:srgbClr val="4D4D4D"/>
        </a:dk1>
        <a:lt1>
          <a:srgbClr val="FFFFFF"/>
        </a:lt1>
        <a:dk2>
          <a:srgbClr val="E98300"/>
        </a:dk2>
        <a:lt2>
          <a:srgbClr val="240078"/>
        </a:lt2>
        <a:accent1>
          <a:srgbClr val="C50084"/>
        </a:accent1>
        <a:accent2>
          <a:srgbClr val="009FDA"/>
        </a:accent2>
        <a:accent3>
          <a:srgbClr val="FFFFFF"/>
        </a:accent3>
        <a:accent4>
          <a:srgbClr val="404040"/>
        </a:accent4>
        <a:accent5>
          <a:srgbClr val="DFAAC2"/>
        </a:accent5>
        <a:accent6>
          <a:srgbClr val="0090C5"/>
        </a:accent6>
        <a:hlink>
          <a:srgbClr val="69BE28"/>
        </a:hlink>
        <a:folHlink>
          <a:srgbClr val="952D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12727</TotalTime>
  <Words>1646</Words>
  <Application>Microsoft Office PowerPoint</Application>
  <PresentationFormat>On-screen Show (4:3)</PresentationFormat>
  <Paragraphs>193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BE-FORM-COMM-006 PPT Non-Animated  BLUE</vt:lpstr>
      <vt:lpstr>Custom Design</vt:lpstr>
      <vt:lpstr>SMR-160: A Walk-away Safe Small Modular Nuclear Reactor</vt:lpstr>
      <vt:lpstr>Overview of SM-160</vt:lpstr>
      <vt:lpstr>Innovations in the NSSS for Operational Reliability</vt:lpstr>
      <vt:lpstr>Innovations in the NSSS for Operational Reliability</vt:lpstr>
      <vt:lpstr>SMR 160 Design Attributes</vt:lpstr>
      <vt:lpstr>   Design Features Configured for Utmost Safety &amp; Security  </vt:lpstr>
      <vt:lpstr> Design Features Configured for Utmost Safety &amp; Security </vt:lpstr>
      <vt:lpstr> Design Features Configured for Utmost Safety &amp; Security </vt:lpstr>
      <vt:lpstr> Design Features Configured for Utmost Safety &amp; Security </vt:lpstr>
      <vt:lpstr> Design Features Configured for Utmost Safety &amp; Security </vt:lpstr>
      <vt:lpstr> Design Features Configured for Utmost Safety &amp; Security </vt:lpstr>
      <vt:lpstr>An Overview of SMR-160 Key Technology Differentiators (cont’d)</vt:lpstr>
      <vt:lpstr>Innovative Features in the SMR-160 Power Cycle Design Objectives</vt:lpstr>
      <vt:lpstr>Concluding Remarks</vt:lpstr>
      <vt:lpstr>Our Ultimate Mission </vt:lpstr>
    </vt:vector>
  </TitlesOfParts>
  <Company>Holtec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non-animated at 24 point]</dc:title>
  <dc:creator>Rick Springman</dc:creator>
  <cp:lastModifiedBy>Nancy Moreland</cp:lastModifiedBy>
  <cp:revision>1141</cp:revision>
  <cp:lastPrinted>2013-05-23T18:00:59Z</cp:lastPrinted>
  <dcterms:created xsi:type="dcterms:W3CDTF">2008-02-28T14:53:16Z</dcterms:created>
  <dcterms:modified xsi:type="dcterms:W3CDTF">2014-07-24T20:50:54Z</dcterms:modified>
</cp:coreProperties>
</file>